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56" r:id="rId3"/>
    <p:sldId id="258" r:id="rId4"/>
    <p:sldId id="355" r:id="rId5"/>
    <p:sldId id="267" r:id="rId6"/>
    <p:sldId id="372" r:id="rId7"/>
    <p:sldId id="332" r:id="rId8"/>
    <p:sldId id="268" r:id="rId9"/>
    <p:sldId id="333" r:id="rId10"/>
    <p:sldId id="334" r:id="rId11"/>
    <p:sldId id="269" r:id="rId12"/>
    <p:sldId id="270" r:id="rId13"/>
    <p:sldId id="272" r:id="rId14"/>
    <p:sldId id="273" r:id="rId15"/>
    <p:sldId id="274" r:id="rId16"/>
    <p:sldId id="275" r:id="rId17"/>
    <p:sldId id="375" r:id="rId18"/>
    <p:sldId id="336" r:id="rId19"/>
    <p:sldId id="278" r:id="rId20"/>
    <p:sldId id="338" r:id="rId21"/>
    <p:sldId id="280" r:id="rId22"/>
    <p:sldId id="340" r:id="rId23"/>
    <p:sldId id="281" r:id="rId24"/>
    <p:sldId id="283" r:id="rId25"/>
    <p:sldId id="284" r:id="rId26"/>
    <p:sldId id="285" r:id="rId27"/>
    <p:sldId id="286" r:id="rId28"/>
    <p:sldId id="287" r:id="rId29"/>
    <p:sldId id="345" r:id="rId30"/>
    <p:sldId id="289" r:id="rId31"/>
    <p:sldId id="290" r:id="rId32"/>
    <p:sldId id="346" r:id="rId33"/>
    <p:sldId id="292" r:id="rId34"/>
    <p:sldId id="350" r:id="rId35"/>
    <p:sldId id="348" r:id="rId36"/>
    <p:sldId id="349" r:id="rId37"/>
    <p:sldId id="303" r:id="rId38"/>
    <p:sldId id="352" r:id="rId39"/>
    <p:sldId id="321" r:id="rId40"/>
    <p:sldId id="322" r:id="rId41"/>
    <p:sldId id="374" r:id="rId42"/>
    <p:sldId id="323" r:id="rId43"/>
    <p:sldId id="324" r:id="rId44"/>
    <p:sldId id="330" r:id="rId45"/>
    <p:sldId id="331" r:id="rId46"/>
    <p:sldId id="265" r:id="rId4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用户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1282C2"/>
    <a:srgbClr val="993300"/>
    <a:srgbClr val="8BCEF4"/>
    <a:srgbClr val="BAE2F8"/>
    <a:srgbClr val="3FAFED"/>
    <a:srgbClr val="90D0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68" autoAdjust="0"/>
    <p:restoredTop sz="95253" autoAdjust="0"/>
  </p:normalViewPr>
  <p:slideViewPr>
    <p:cSldViewPr>
      <p:cViewPr varScale="1">
        <p:scale>
          <a:sx n="70" d="100"/>
          <a:sy n="70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8CE83EE-30D5-4FB8-959C-2E6BBE836118}" type="datetimeFigureOut">
              <a:rPr lang="zh-CN" altLang="en-US"/>
              <a:pPr>
                <a:defRPr/>
              </a:pPr>
              <a:t>2014/11/4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F28E285-897C-417A-BFA1-03483A041B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48FEBC-E6F1-4FB8-92D2-03A1EE3EFAEE}" type="datetimeFigureOut">
              <a:rPr lang="zh-CN" altLang="en-US"/>
              <a:pPr>
                <a:defRPr/>
              </a:pPr>
              <a:t>2014/11/4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730515C-F028-4409-9248-34AB75885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图书馆没有的资源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图书馆没有的资源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8"/>
          <p:cNvSpPr/>
          <p:nvPr userDrawn="1"/>
        </p:nvSpPr>
        <p:spPr>
          <a:xfrm>
            <a:off x="0" y="2852936"/>
            <a:ext cx="9144000" cy="1512168"/>
          </a:xfrm>
          <a:prstGeom prst="rect">
            <a:avLst/>
          </a:prstGeom>
          <a:gradFill flip="none" rotWithShape="1">
            <a:gsLst>
              <a:gs pos="0">
                <a:srgbClr val="3FAFED"/>
              </a:gs>
              <a:gs pos="100000">
                <a:srgbClr val="1282C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11"/>
          <p:cNvSpPr/>
          <p:nvPr userDrawn="1"/>
        </p:nvSpPr>
        <p:spPr>
          <a:xfrm>
            <a:off x="0" y="4292600"/>
            <a:ext cx="9144000" cy="107950"/>
          </a:xfrm>
          <a:prstGeom prst="rect">
            <a:avLst/>
          </a:prstGeom>
          <a:solidFill>
            <a:srgbClr val="BAE2F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12"/>
          <p:cNvSpPr/>
          <p:nvPr userDrawn="1"/>
        </p:nvSpPr>
        <p:spPr>
          <a:xfrm>
            <a:off x="0" y="2765425"/>
            <a:ext cx="9144000" cy="109538"/>
          </a:xfrm>
          <a:prstGeom prst="rect">
            <a:avLst/>
          </a:prstGeom>
          <a:solidFill>
            <a:srgbClr val="BAE2F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剪去单角的矩形 10"/>
          <p:cNvSpPr/>
          <p:nvPr userDrawn="1"/>
        </p:nvSpPr>
        <p:spPr>
          <a:xfrm>
            <a:off x="0" y="2417763"/>
            <a:ext cx="4578350" cy="433387"/>
          </a:xfrm>
          <a:prstGeom prst="snip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剪去单角的矩形 13"/>
          <p:cNvSpPr/>
          <p:nvPr userDrawn="1"/>
        </p:nvSpPr>
        <p:spPr>
          <a:xfrm rot="10800000">
            <a:off x="12700" y="4400550"/>
            <a:ext cx="9131300" cy="144463"/>
          </a:xfrm>
          <a:prstGeom prst="snip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F6BA-7D1C-41CF-8AD2-EC11E06CEFA2}" type="datetime1">
              <a:rPr lang="zh-CN" altLang="en-US"/>
              <a:pPr>
                <a:defRPr/>
              </a:pPr>
              <a:t>2014/11/4</a:t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EA56C-E448-46F6-A60F-5209A2ED3D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B7BCB-44B9-4FF8-BB5D-76F025F5B21E}" type="datetime1">
              <a:rPr lang="zh-CN" altLang="en-US"/>
              <a:pPr>
                <a:defRPr/>
              </a:pPr>
              <a:t>2014/11/4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0E19-8FC9-4E96-96AF-567CCA8B8C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FA731-2867-4676-AF3F-2959D999CBA8}" type="datetime1">
              <a:rPr lang="zh-CN" altLang="en-US"/>
              <a:pPr>
                <a:defRPr/>
              </a:pPr>
              <a:t>2014/11/4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F9E0-640C-42A8-A408-2CDDB6C469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 userDrawn="1"/>
        </p:nvSpPr>
        <p:spPr>
          <a:xfrm>
            <a:off x="-18390" y="0"/>
            <a:ext cx="9162390" cy="980728"/>
          </a:xfrm>
          <a:prstGeom prst="rect">
            <a:avLst/>
          </a:prstGeom>
          <a:gradFill flip="none" rotWithShape="1">
            <a:gsLst>
              <a:gs pos="0">
                <a:srgbClr val="3FAFED"/>
              </a:gs>
              <a:gs pos="100000">
                <a:srgbClr val="1282C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4" name="矩形 7"/>
          <p:cNvSpPr/>
          <p:nvPr userDrawn="1"/>
        </p:nvSpPr>
        <p:spPr>
          <a:xfrm>
            <a:off x="-19050" y="908050"/>
            <a:ext cx="9144000" cy="73025"/>
          </a:xfrm>
          <a:prstGeom prst="rect">
            <a:avLst/>
          </a:prstGeom>
          <a:solidFill>
            <a:srgbClr val="BAE2F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剪去单角的矩形 8"/>
          <p:cNvSpPr/>
          <p:nvPr userDrawn="1"/>
        </p:nvSpPr>
        <p:spPr>
          <a:xfrm rot="10800000">
            <a:off x="-4763" y="981075"/>
            <a:ext cx="9148763" cy="107950"/>
          </a:xfrm>
          <a:prstGeom prst="snip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30622"/>
            <a:ext cx="8229600" cy="634082"/>
          </a:xfrm>
        </p:spPr>
        <p:txBody>
          <a:bodyPr>
            <a:noAutofit/>
          </a:bodyPr>
          <a:lstStyle>
            <a:lvl1pPr algn="l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A4F1-1524-430A-8D6E-C6DFFFF5D67D}" type="datetime1">
              <a:rPr lang="zh-CN" altLang="en-US"/>
              <a:pPr>
                <a:defRPr/>
              </a:pPr>
              <a:t>2014/11/4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5ED2-20F3-43D5-A593-87E3A4014F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4E5F-D763-479B-A74D-ABF34E9C7148}" type="datetime1">
              <a:rPr lang="zh-CN" altLang="en-US"/>
              <a:pPr>
                <a:defRPr/>
              </a:pPr>
              <a:t>2014/11/4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D5675-8F52-4C6F-9230-BD12105B87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05AC-402F-4242-901D-627660665A96}" type="datetime1">
              <a:rPr lang="zh-CN" altLang="en-US"/>
              <a:pPr>
                <a:defRPr/>
              </a:pPr>
              <a:t>2014/11/4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8582-F001-4D91-8D6E-6E301A1DA6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F986-F3E6-4F6B-B00F-5BCAD9BDFB30}" type="datetime1">
              <a:rPr lang="zh-CN" altLang="en-US"/>
              <a:pPr>
                <a:defRPr/>
              </a:pPr>
              <a:t>2014/11/4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64D6-AE7E-48DC-B31F-9D2C22BB38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1109C-AB2A-4BD6-BDD5-679E81DE96A1}" type="datetime1">
              <a:rPr lang="zh-CN" altLang="en-US"/>
              <a:pPr>
                <a:defRPr/>
              </a:pPr>
              <a:t>2014/11/4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A60B-7D18-434D-AD3A-24CF7128BF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89C5-E2B9-42F1-B0E4-32FD72451735}" type="datetime1">
              <a:rPr lang="zh-CN" altLang="en-US"/>
              <a:pPr>
                <a:defRPr/>
              </a:pPr>
              <a:t>2014/11/4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F1CA7-66AC-4723-9470-DA965383E2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9ED2-EBBA-466C-B23C-1E283BBC5622}" type="datetime1">
              <a:rPr lang="zh-CN" altLang="en-US"/>
              <a:pPr>
                <a:defRPr/>
              </a:pPr>
              <a:t>2014/11/4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021DA-FABD-42BE-809C-1A64B085CD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3DE2339-E1F6-4958-8AC0-9C4C8F8B55EF}" type="datetime1">
              <a:rPr lang="zh-CN" altLang="en-US"/>
              <a:pPr>
                <a:defRPr/>
              </a:pPr>
              <a:t>2014/11/4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332563-F191-4A0B-89EA-18E9577234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宋简体" pitchFamily="65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宋简体" pitchFamily="65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宋简体" pitchFamily="65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宋简体" pitchFamily="65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宋简体" pitchFamily="65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宋简体" pitchFamily="65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宋简体" pitchFamily="65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宋简体" pitchFamily="65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ptlogin2.qq.com/jump?uin=984808085&amp;skey=@UXwbvRscc&amp;u1=http://user.qzone.qq.com/984808085/infocenter?qz_referrer=qqtip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650" y="3041650"/>
            <a:ext cx="7772400" cy="6746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读秀</a:t>
            </a:r>
            <a:endParaRPr lang="zh-CN" altLang="en-US" sz="6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1450" y="3849688"/>
            <a:ext cx="6400800" cy="431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www.duxiu.com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56100" y="2819400"/>
            <a:ext cx="478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本馆纸本图书</a:t>
            </a:r>
            <a:endParaRPr lang="zh-CN" altLang="en-US" dirty="0"/>
          </a:p>
        </p:txBody>
      </p:sp>
      <p:pic>
        <p:nvPicPr>
          <p:cNvPr id="24584" name="Picture 8" descr="QQ截图20141104214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148263" y="3500438"/>
            <a:ext cx="503237" cy="287337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067175" y="5661025"/>
            <a:ext cx="647700" cy="360363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5219700" y="4221163"/>
            <a:ext cx="1638300" cy="730250"/>
          </a:xfrm>
          <a:prstGeom prst="wedgeRoundRectCallout">
            <a:avLst>
              <a:gd name="adj1" fmla="val -41083"/>
              <a:gd name="adj2" fmla="val -102394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精炼得到馆藏纸本图书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4716463" y="6308725"/>
            <a:ext cx="1638300" cy="730250"/>
          </a:xfrm>
          <a:prstGeom prst="wedgeRoundRectCallout">
            <a:avLst>
              <a:gd name="adj1" fmla="val -49460"/>
              <a:gd name="adj2" fmla="val -9865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精炼得到馆藏纸本图书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检索结果页</a:t>
            </a:r>
            <a:endParaRPr lang="zh-CN" altLang="en-US" dirty="0"/>
          </a:p>
        </p:txBody>
      </p:sp>
      <p:pic>
        <p:nvPicPr>
          <p:cNvPr id="25609" name="Picture 9" descr="QQ截图20141104213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</p:spPr>
      </p:pic>
      <p:sp>
        <p:nvSpPr>
          <p:cNvPr id="284677" name="AutoShape 5"/>
          <p:cNvSpPr>
            <a:spLocks noChangeArrowheads="1"/>
          </p:cNvSpPr>
          <p:nvPr/>
        </p:nvSpPr>
        <p:spPr bwMode="auto">
          <a:xfrm>
            <a:off x="0" y="2852738"/>
            <a:ext cx="1476375" cy="792162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1835150" y="3213100"/>
            <a:ext cx="1638300" cy="576263"/>
          </a:xfrm>
          <a:prstGeom prst="wedgeRoundRectCallout">
            <a:avLst>
              <a:gd name="adj1" fmla="val -83333"/>
              <a:gd name="adj2" fmla="val -26583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本馆电子全文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本馆电子图书</a:t>
            </a:r>
          </a:p>
        </p:txBody>
      </p:sp>
      <p:pic>
        <p:nvPicPr>
          <p:cNvPr id="26632" name="Picture 8" descr="QQ截图20141104214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476875"/>
          </a:xfrm>
          <a:prstGeom prst="rect">
            <a:avLst/>
          </a:prstGeom>
          <a:noFill/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419475" y="5157788"/>
            <a:ext cx="576263" cy="287337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8773" name="AutoShape 5"/>
          <p:cNvSpPr>
            <a:spLocks noChangeArrowheads="1"/>
          </p:cNvSpPr>
          <p:nvPr/>
        </p:nvSpPr>
        <p:spPr bwMode="auto">
          <a:xfrm>
            <a:off x="3419475" y="3357563"/>
            <a:ext cx="576263" cy="287337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4211638" y="4005263"/>
            <a:ext cx="1638300" cy="730250"/>
          </a:xfrm>
          <a:prstGeom prst="wedgeRoundRectCallout">
            <a:avLst>
              <a:gd name="adj1" fmla="val -66861"/>
              <a:gd name="adj2" fmla="val -102394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精炼得到电子全文图书</a:t>
            </a: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3924300" y="5734050"/>
            <a:ext cx="1638300" cy="730250"/>
          </a:xfrm>
          <a:prstGeom prst="wedgeRoundRectCallout">
            <a:avLst>
              <a:gd name="adj1" fmla="val -47384"/>
              <a:gd name="adj2" fmla="val -87824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精炼得到电子全文图书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8773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本馆纸本图书</a:t>
            </a:r>
            <a:endParaRPr lang="zh-CN" altLang="en-US" dirty="0"/>
          </a:p>
        </p:txBody>
      </p:sp>
      <p:pic>
        <p:nvPicPr>
          <p:cNvPr id="27655" name="Picture 7" descr="QQ截图20141104214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</p:spPr>
      </p:pic>
      <p:sp>
        <p:nvSpPr>
          <p:cNvPr id="289800" name="AutoShape 8"/>
          <p:cNvSpPr>
            <a:spLocks noChangeArrowheads="1"/>
          </p:cNvSpPr>
          <p:nvPr/>
        </p:nvSpPr>
        <p:spPr bwMode="auto">
          <a:xfrm>
            <a:off x="3132138" y="4868863"/>
            <a:ext cx="3671887" cy="576262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9801" name="AutoShape 9"/>
          <p:cNvSpPr>
            <a:spLocks noChangeArrowheads="1"/>
          </p:cNvSpPr>
          <p:nvPr/>
        </p:nvSpPr>
        <p:spPr bwMode="auto">
          <a:xfrm>
            <a:off x="5219700" y="4005263"/>
            <a:ext cx="1871663" cy="542925"/>
          </a:xfrm>
          <a:prstGeom prst="wedgeRectCallout">
            <a:avLst>
              <a:gd name="adj1" fmla="val -33968"/>
              <a:gd name="adj2" fmla="val 88014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支持目次检索</a:t>
            </a:r>
          </a:p>
        </p:txBody>
      </p:sp>
      <p:sp>
        <p:nvSpPr>
          <p:cNvPr id="289799" name="AutoShape 7"/>
          <p:cNvSpPr>
            <a:spLocks noChangeArrowheads="1"/>
          </p:cNvSpPr>
          <p:nvPr/>
        </p:nvSpPr>
        <p:spPr bwMode="auto">
          <a:xfrm>
            <a:off x="4284663" y="2781300"/>
            <a:ext cx="1258887" cy="504825"/>
          </a:xfrm>
          <a:prstGeom prst="wedgeRectCallout">
            <a:avLst>
              <a:gd name="adj1" fmla="val -78375"/>
              <a:gd name="adj2" fmla="val 76102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点击题名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1" grpId="0" animBg="1"/>
      <p:bldP spid="289801" grpId="1" animBg="1"/>
      <p:bldP spid="2897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381635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图书详细信息页</a:t>
            </a:r>
          </a:p>
        </p:txBody>
      </p:sp>
      <p:pic>
        <p:nvPicPr>
          <p:cNvPr id="28678" name="Picture 6" descr="QQ截图20141104214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467350"/>
          </a:xfrm>
          <a:prstGeom prst="rect">
            <a:avLst/>
          </a:prstGeom>
          <a:noFill/>
        </p:spPr>
      </p:pic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0" y="5373688"/>
            <a:ext cx="6732588" cy="148431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8232" name="AutoShape 8"/>
          <p:cNvSpPr>
            <a:spLocks noChangeArrowheads="1"/>
          </p:cNvSpPr>
          <p:nvPr/>
        </p:nvSpPr>
        <p:spPr bwMode="auto">
          <a:xfrm>
            <a:off x="5364163" y="4076700"/>
            <a:ext cx="1366837" cy="568325"/>
          </a:xfrm>
          <a:prstGeom prst="wedgeRectCallout">
            <a:avLst>
              <a:gd name="adj1" fmla="val -20847"/>
              <a:gd name="adj2" fmla="val 126815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在线试读</a:t>
            </a:r>
          </a:p>
        </p:txBody>
      </p:sp>
      <p:pic>
        <p:nvPicPr>
          <p:cNvPr id="28681" name="Picture 9" descr="QQ截图20141104215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45125"/>
            <a:ext cx="6659563" cy="141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" name="矩形 5"/>
          <p:cNvSpPr/>
          <p:nvPr/>
        </p:nvSpPr>
        <p:spPr>
          <a:xfrm>
            <a:off x="9004" y="6350"/>
            <a:ext cx="3635896" cy="980728"/>
          </a:xfrm>
          <a:prstGeom prst="rect">
            <a:avLst/>
          </a:prstGeom>
          <a:gradFill flip="none" rotWithShape="1">
            <a:gsLst>
              <a:gs pos="0">
                <a:srgbClr val="3FAFED"/>
              </a:gs>
              <a:gs pos="100000">
                <a:srgbClr val="1282C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539750" y="188913"/>
            <a:ext cx="2139950" cy="635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前言试读</a:t>
            </a:r>
          </a:p>
        </p:txBody>
      </p:sp>
      <p:pic>
        <p:nvPicPr>
          <p:cNvPr id="29705" name="Picture 9" descr="QQ截图201411042152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5375"/>
            <a:ext cx="9144000" cy="5762625"/>
          </a:xfrm>
          <a:prstGeom prst="rect">
            <a:avLst/>
          </a:prstGeom>
          <a:noFill/>
        </p:spPr>
      </p:pic>
      <p:sp>
        <p:nvSpPr>
          <p:cNvPr id="309253" name="AutoShape 5"/>
          <p:cNvSpPr>
            <a:spLocks noChangeArrowheads="1"/>
          </p:cNvSpPr>
          <p:nvPr/>
        </p:nvSpPr>
        <p:spPr bwMode="auto">
          <a:xfrm>
            <a:off x="755650" y="2276475"/>
            <a:ext cx="3168650" cy="1008063"/>
          </a:xfrm>
          <a:prstGeom prst="wedgeRectCallout">
            <a:avLst>
              <a:gd name="adj1" fmla="val -25903"/>
              <a:gd name="adj2" fmla="val -120708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图书的书名页、版权页、前言页、目录页和部分正文页进行在线试读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381635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本馆馆藏纸书</a:t>
            </a:r>
          </a:p>
        </p:txBody>
      </p:sp>
      <p:sp>
        <p:nvSpPr>
          <p:cNvPr id="31746" name="Rectangle 9"/>
          <p:cNvSpPr>
            <a:spLocks noChangeArrowheads="1"/>
          </p:cNvSpPr>
          <p:nvPr/>
        </p:nvSpPr>
        <p:spPr bwMode="auto">
          <a:xfrm>
            <a:off x="4967288" y="2401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b="1">
              <a:solidFill>
                <a:srgbClr val="E46C0A"/>
              </a:solidFill>
            </a:endParaRPr>
          </a:p>
        </p:txBody>
      </p:sp>
      <p:pic>
        <p:nvPicPr>
          <p:cNvPr id="31752" name="Picture 8" descr="QQ截图20141104214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659563" y="2060575"/>
            <a:ext cx="1152525" cy="1512888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6732588" y="2420938"/>
            <a:ext cx="1008062" cy="287337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500563" y="2133600"/>
            <a:ext cx="1943100" cy="2016125"/>
          </a:xfrm>
          <a:prstGeom prst="wedgeRectCallout">
            <a:avLst>
              <a:gd name="adj1" fmla="val 67972"/>
              <a:gd name="adj2" fmla="val -26380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None/>
            </a:pPr>
            <a:endParaRPr lang="zh-CN" altLang="en-US" b="1"/>
          </a:p>
          <a:p>
            <a:pPr>
              <a:buFont typeface="Arial" charset="0"/>
              <a:buNone/>
            </a:pPr>
            <a:r>
              <a:rPr lang="zh-CN" altLang="en-US" b="1"/>
              <a:t>对于图书馆拥有纸本的图书，提供本馆馆藏纸书链接，点击就能进入到我们学校图书馆馆藏目录系统</a:t>
            </a:r>
          </a:p>
          <a:p>
            <a:pPr algn="ctr"/>
            <a:endParaRPr lang="zh-CN" altLang="en-US" b="1">
              <a:solidFill>
                <a:srgbClr val="E46C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0820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>
          <a:xfrm>
            <a:off x="-1044575" y="0"/>
            <a:ext cx="8229600" cy="1143000"/>
          </a:xfrm>
        </p:spPr>
        <p:txBody>
          <a:bodyPr/>
          <a:lstStyle/>
          <a:p>
            <a:r>
              <a:rPr lang="zh-CN" altLang="en-US" smtClean="0"/>
              <a:t>图书馆</a:t>
            </a:r>
            <a:r>
              <a:rPr lang="en-US" altLang="zh-CN" smtClean="0"/>
              <a:t>OPAC</a:t>
            </a:r>
            <a:r>
              <a:rPr lang="zh-CN" altLang="en-US" smtClean="0"/>
              <a:t>系统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67588" name="Picture 4" descr="QQ截图201411042155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电子全文阅读</a:t>
            </a:r>
            <a:endParaRPr lang="zh-CN" altLang="en-US" dirty="0"/>
          </a:p>
        </p:txBody>
      </p:sp>
      <p:pic>
        <p:nvPicPr>
          <p:cNvPr id="32776" name="Picture 8" descr="QQ截图20141104214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659563" y="2060575"/>
            <a:ext cx="1635125" cy="1584325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2588" y="2636838"/>
            <a:ext cx="1274762" cy="287337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148263" y="2565400"/>
            <a:ext cx="1512887" cy="358775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3851275" y="3429000"/>
            <a:ext cx="2736850" cy="1441450"/>
          </a:xfrm>
          <a:prstGeom prst="wedgeRectCallout">
            <a:avLst>
              <a:gd name="adj1" fmla="val 21810"/>
              <a:gd name="adj2" fmla="val -80616"/>
            </a:avLst>
          </a:prstGeom>
          <a:solidFill>
            <a:srgbClr val="00CCFF">
              <a:alpha val="89018"/>
            </a:srgbClr>
          </a:solidFill>
          <a:ln w="57150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zh-CN" altLang="en-US" b="1"/>
              <a:t>对于图书馆拥有电子全文的图书，读秀提供阅读全文的链接，点击按钮就进行在线阅读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31752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QQ截图201411042159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</p:spPr>
      </p:pic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0" y="1773238"/>
            <a:ext cx="250825" cy="863600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0058" name="AutoShape 10"/>
          <p:cNvSpPr>
            <a:spLocks noChangeArrowheads="1"/>
          </p:cNvSpPr>
          <p:nvPr/>
        </p:nvSpPr>
        <p:spPr bwMode="auto">
          <a:xfrm>
            <a:off x="395288" y="2420938"/>
            <a:ext cx="2087562" cy="935037"/>
          </a:xfrm>
          <a:prstGeom prst="wedgeRectCallout">
            <a:avLst>
              <a:gd name="adj1" fmla="val -54181"/>
              <a:gd name="adj2" fmla="val -80389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点击目录标签，查看本书目录结构</a:t>
            </a:r>
          </a:p>
        </p:txBody>
      </p:sp>
      <p:pic>
        <p:nvPicPr>
          <p:cNvPr id="33802" name="Picture 10" descr="QQ截图20141104220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2627313" cy="519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6" grpId="0" animBg="1"/>
      <p:bldP spid="1300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57288"/>
          </a:xfrm>
        </p:spPr>
        <p:txBody>
          <a:bodyPr/>
          <a:lstStyle/>
          <a:p>
            <a:r>
              <a:rPr lang="zh-CN" altLang="en-US" smtClean="0"/>
              <a:t>读秀简介</a:t>
            </a:r>
          </a:p>
        </p:txBody>
      </p:sp>
      <p:pic>
        <p:nvPicPr>
          <p:cNvPr id="16386" name="图片 4" descr="读秀logo0408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5545138" cy="3014662"/>
          </a:xfrm>
        </p:spPr>
      </p:pic>
      <p:sp>
        <p:nvSpPr>
          <p:cNvPr id="70661" name="Rectangle 3"/>
          <p:cNvSpPr>
            <a:spLocks noChangeArrowheads="1"/>
          </p:cNvSpPr>
          <p:nvPr/>
        </p:nvSpPr>
        <p:spPr bwMode="auto">
          <a:xfrm>
            <a:off x="3924300" y="4221163"/>
            <a:ext cx="52197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3200">
                <a:latin typeface="Calibri" pitchFamily="34" charset="0"/>
                <a:ea typeface="微软雅黑" pitchFamily="34" charset="-122"/>
              </a:rPr>
              <a:t>读秀是一种学术搜索，是一种基于学术搜索的海量数据库。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zh-CN" altLang="en-US" sz="32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图书下载</a:t>
            </a:r>
            <a:endParaRPr lang="zh-CN" altLang="en-US" dirty="0"/>
          </a:p>
        </p:txBody>
      </p:sp>
      <p:pic>
        <p:nvPicPr>
          <p:cNvPr id="34822" name="Picture 6" descr="QQ截图20141104214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219700" y="2924175"/>
            <a:ext cx="1368425" cy="358775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4932363" y="3860800"/>
            <a:ext cx="2303462" cy="1223963"/>
          </a:xfrm>
          <a:prstGeom prst="wedgeRectCallout">
            <a:avLst>
              <a:gd name="adj1" fmla="val 4792"/>
              <a:gd name="adj2" fmla="val -92412"/>
            </a:avLst>
          </a:prstGeom>
          <a:solidFill>
            <a:srgbClr val="FF9900">
              <a:alpha val="89018"/>
            </a:srgbClr>
          </a:solidFill>
          <a:ln w="57150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zh-CN" altLang="en-US" b="1"/>
              <a:t>部分热门图书提供图书下载服务，点击按钮进入下载页面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798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图书下载</a:t>
            </a:r>
            <a:endParaRPr lang="zh-CN" altLang="en-US" dirty="0"/>
          </a:p>
        </p:txBody>
      </p:sp>
      <p:pic>
        <p:nvPicPr>
          <p:cNvPr id="35845" name="Picture 5" descr="QQ截图20141104220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4038600" cy="1724025"/>
          </a:xfrm>
          <a:prstGeom prst="rect">
            <a:avLst/>
          </a:prstGeom>
          <a:noFill/>
        </p:spPr>
      </p:pic>
      <p:sp>
        <p:nvSpPr>
          <p:cNvPr id="131077" name="AutoShape 5"/>
          <p:cNvSpPr>
            <a:spLocks noChangeArrowheads="1"/>
          </p:cNvSpPr>
          <p:nvPr/>
        </p:nvSpPr>
        <p:spPr bwMode="auto">
          <a:xfrm>
            <a:off x="3563938" y="1916113"/>
            <a:ext cx="1511300" cy="576262"/>
          </a:xfrm>
          <a:prstGeom prst="wedgeRectCallout">
            <a:avLst>
              <a:gd name="adj1" fmla="val -82773"/>
              <a:gd name="adj2" fmla="val -107852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点击下载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更多馆藏</a:t>
            </a:r>
            <a:endParaRPr lang="zh-CN" altLang="en-US" dirty="0"/>
          </a:p>
        </p:txBody>
      </p:sp>
      <p:pic>
        <p:nvPicPr>
          <p:cNvPr id="36872" name="Picture 8" descr="QQ截图201411042148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9144000" cy="5467350"/>
          </a:xfrm>
          <a:prstGeom prst="rect">
            <a:avLst/>
          </a:prstGeom>
          <a:noFill/>
        </p:spPr>
      </p:pic>
      <p:sp>
        <p:nvSpPr>
          <p:cNvPr id="315397" name="AutoShape 5"/>
          <p:cNvSpPr>
            <a:spLocks noChangeArrowheads="1"/>
          </p:cNvSpPr>
          <p:nvPr/>
        </p:nvSpPr>
        <p:spPr bwMode="auto">
          <a:xfrm>
            <a:off x="6719888" y="1916113"/>
            <a:ext cx="1452562" cy="1454150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5402" name="AutoShape 10"/>
          <p:cNvSpPr>
            <a:spLocks noChangeArrowheads="1"/>
          </p:cNvSpPr>
          <p:nvPr/>
        </p:nvSpPr>
        <p:spPr bwMode="auto">
          <a:xfrm>
            <a:off x="7019925" y="908050"/>
            <a:ext cx="1728788" cy="574675"/>
          </a:xfrm>
          <a:prstGeom prst="wedgeRectCallout">
            <a:avLst>
              <a:gd name="adj1" fmla="val -25208"/>
              <a:gd name="adj2" fmla="val 110222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多种获取方式</a:t>
            </a:r>
          </a:p>
        </p:txBody>
      </p:sp>
      <p:sp>
        <p:nvSpPr>
          <p:cNvPr id="315396" name="AutoShape 4"/>
          <p:cNvSpPr>
            <a:spLocks noChangeArrowheads="1"/>
          </p:cNvSpPr>
          <p:nvPr/>
        </p:nvSpPr>
        <p:spPr bwMode="auto">
          <a:xfrm>
            <a:off x="6691313" y="4076700"/>
            <a:ext cx="2057400" cy="2520950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5400" name="AutoShape 8"/>
          <p:cNvSpPr>
            <a:spLocks noChangeArrowheads="1"/>
          </p:cNvSpPr>
          <p:nvPr/>
        </p:nvSpPr>
        <p:spPr bwMode="auto">
          <a:xfrm>
            <a:off x="4643438" y="4149725"/>
            <a:ext cx="2016125" cy="741363"/>
          </a:xfrm>
          <a:prstGeom prst="wedgeRectCallout">
            <a:avLst>
              <a:gd name="adj1" fmla="val 48190"/>
              <a:gd name="adj2" fmla="val 86190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本书在其他图书馆的馆藏情况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 animBg="1"/>
      <p:bldP spid="315402" grpId="0" animBg="1"/>
      <p:bldP spid="315396" grpId="0" animBg="1"/>
      <p:bldP spid="3154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图书荐购</a:t>
            </a:r>
            <a:endParaRPr lang="zh-CN" altLang="en-US" dirty="0"/>
          </a:p>
        </p:txBody>
      </p:sp>
      <p:pic>
        <p:nvPicPr>
          <p:cNvPr id="39938" name="Picture 7" descr="jiango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5" name="AutoShape 3"/>
          <p:cNvSpPr>
            <a:spLocks noChangeArrowheads="1"/>
          </p:cNvSpPr>
          <p:nvPr/>
        </p:nvSpPr>
        <p:spPr bwMode="auto">
          <a:xfrm>
            <a:off x="6696075" y="5921375"/>
            <a:ext cx="2447925" cy="936625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5401" name="AutoShape 9"/>
          <p:cNvSpPr>
            <a:spLocks noChangeArrowheads="1"/>
          </p:cNvSpPr>
          <p:nvPr/>
        </p:nvSpPr>
        <p:spPr bwMode="auto">
          <a:xfrm>
            <a:off x="7164388" y="5157788"/>
            <a:ext cx="1155700" cy="449262"/>
          </a:xfrm>
          <a:prstGeom prst="wedgeRectCallout">
            <a:avLst>
              <a:gd name="adj1" fmla="val 17487"/>
              <a:gd name="adj2" fmla="val 108284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图书荐购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317" y="3131791"/>
            <a:ext cx="2076449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01 0.18102 L -4.44444E-6 -2.59259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94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animBg="1"/>
      <p:bldP spid="31540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图书文献传递</a:t>
            </a:r>
            <a:endParaRPr lang="zh-CN" altLang="en-US" dirty="0"/>
          </a:p>
        </p:txBody>
      </p:sp>
      <p:sp>
        <p:nvSpPr>
          <p:cNvPr id="167942" name="AutoShape 6"/>
          <p:cNvSpPr>
            <a:spLocks noChangeArrowheads="1"/>
          </p:cNvSpPr>
          <p:nvPr/>
        </p:nvSpPr>
        <p:spPr bwMode="auto">
          <a:xfrm>
            <a:off x="6732588" y="2708275"/>
            <a:ext cx="1008062" cy="360363"/>
          </a:xfrm>
          <a:prstGeom prst="flowChartAlternateProcess">
            <a:avLst/>
          </a:prstGeom>
          <a:solidFill>
            <a:srgbClr val="00CCFF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87" name="Rectangle 8">
            <a:hlinkClick r:id="rId2"/>
          </p:cNvPr>
          <p:cNvSpPr>
            <a:spLocks noChangeArrowheads="1"/>
          </p:cNvSpPr>
          <p:nvPr/>
        </p:nvSpPr>
        <p:spPr bwMode="auto">
          <a:xfrm>
            <a:off x="1528763" y="369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41994" name="Picture 10" descr="QQ截图201411042148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9144000" cy="5467350"/>
          </a:xfrm>
          <a:prstGeom prst="rect">
            <a:avLst/>
          </a:prstGeom>
          <a:noFill/>
        </p:spPr>
      </p:pic>
      <p:sp>
        <p:nvSpPr>
          <p:cNvPr id="167943" name="AutoShape 7"/>
          <p:cNvSpPr>
            <a:spLocks noChangeArrowheads="1"/>
          </p:cNvSpPr>
          <p:nvPr/>
        </p:nvSpPr>
        <p:spPr bwMode="auto">
          <a:xfrm>
            <a:off x="6821488" y="2133600"/>
            <a:ext cx="2322512" cy="1008063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6" name="Oval 9"/>
          <p:cNvSpPr>
            <a:spLocks noChangeArrowheads="1"/>
          </p:cNvSpPr>
          <p:nvPr/>
        </p:nvSpPr>
        <p:spPr bwMode="auto">
          <a:xfrm>
            <a:off x="6732588" y="2708275"/>
            <a:ext cx="1223962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7" name="Oval 10"/>
          <p:cNvSpPr>
            <a:spLocks noChangeArrowheads="1"/>
          </p:cNvSpPr>
          <p:nvPr/>
        </p:nvSpPr>
        <p:spPr bwMode="auto">
          <a:xfrm>
            <a:off x="5148263" y="3068638"/>
            <a:ext cx="1512887" cy="5048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4859338" y="3933825"/>
            <a:ext cx="2663825" cy="1223963"/>
          </a:xfrm>
          <a:prstGeom prst="wedgeRectCallout">
            <a:avLst>
              <a:gd name="adj1" fmla="val -8282"/>
              <a:gd name="adj2" fmla="val -76718"/>
            </a:avLst>
          </a:prstGeom>
          <a:solidFill>
            <a:srgbClr val="CC99FF">
              <a:alpha val="89018"/>
            </a:srgbClr>
          </a:solidFill>
          <a:ln w="57150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zh-CN" altLang="en-US" b="1"/>
              <a:t>读秀对其所拥有的图书提供免费的文献传递服务，点击链接进入参考咨询页面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 animBg="1"/>
      <p:bldP spid="167943" grpId="0" animBg="1"/>
      <p:bldP spid="40967" grpId="0" bldLvl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图书馆参考咨询服务</a:t>
            </a:r>
            <a:endParaRPr lang="zh-CN" altLang="en-US" dirty="0"/>
          </a:p>
        </p:txBody>
      </p:sp>
      <p:pic>
        <p:nvPicPr>
          <p:cNvPr id="43015" name="Picture 7" descr="QQ截图201411042209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</p:spPr>
      </p:pic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4140200" y="4292600"/>
            <a:ext cx="2592388" cy="935038"/>
          </a:xfrm>
          <a:prstGeom prst="wedgeRectCallout">
            <a:avLst>
              <a:gd name="adj1" fmla="val -70639"/>
              <a:gd name="adj2" fmla="val -31833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填写您需要的该本图书的页码范围，并正确填写接收邮箱</a:t>
            </a:r>
          </a:p>
        </p:txBody>
      </p:sp>
      <p:pic>
        <p:nvPicPr>
          <p:cNvPr id="43018" name="Picture 10" descr="QQ截图201411042211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349500"/>
            <a:ext cx="7523162" cy="3867150"/>
          </a:xfrm>
          <a:prstGeom prst="rect">
            <a:avLst/>
          </a:prstGeom>
          <a:noFill/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5076825" y="1700213"/>
            <a:ext cx="2592388" cy="935037"/>
          </a:xfrm>
          <a:prstGeom prst="wedgeRectCallout">
            <a:avLst>
              <a:gd name="adj1" fmla="val -45401"/>
              <a:gd name="adj2" fmla="val 90018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>
                <a:solidFill>
                  <a:srgbClr val="E46C0A"/>
                </a:solidFill>
              </a:rPr>
              <a:t>提交成功之后，就可以登录邮箱查看传递的结果了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4" grpId="1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QQ截图201411042214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86" name="AutoShape 6"/>
          <p:cNvSpPr>
            <a:spLocks noChangeArrowheads="1"/>
          </p:cNvSpPr>
          <p:nvPr/>
        </p:nvSpPr>
        <p:spPr bwMode="auto">
          <a:xfrm>
            <a:off x="5435600" y="4221163"/>
            <a:ext cx="2592388" cy="935037"/>
          </a:xfrm>
          <a:prstGeom prst="wedgeRectCallout">
            <a:avLst>
              <a:gd name="adj1" fmla="val -43204"/>
              <a:gd name="adj2" fmla="val 115194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进入邮箱查看邮件，点击超链接进行在线阅读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QQ截图20141104221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4154488"/>
            <a:ext cx="262572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读秀文献传递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628775"/>
            <a:ext cx="7427912" cy="33131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zh-CN" altLang="en-US" sz="2800" b="1" smtClean="0">
                <a:solidFill>
                  <a:srgbClr val="1282C2"/>
                </a:solidFill>
              </a:rPr>
              <a:t>读秀文献传递是通过机器自动进行，可以立即获取所需要的资料，没有时间、空间的限制。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zh-CN" altLang="en-US" sz="2800" b="1" smtClean="0">
                <a:solidFill>
                  <a:srgbClr val="1282C2"/>
                </a:solidFill>
              </a:rPr>
              <a:t>读秀的价值在于提供了其所拥有图书的自动的文献传递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2800" b="1" smtClean="0"/>
          </a:p>
          <a:p>
            <a:pPr eaLnBrk="1" hangingPunct="1"/>
            <a:endParaRPr lang="zh-CN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200" dirty="0">
                <a:latin typeface="Calibri" panose="020F05020202040A0204" pitchFamily="34" charset="0"/>
              </a:rPr>
              <a:t>图书获取</a:t>
            </a:r>
            <a:r>
              <a:rPr lang="zh-CN" altLang="en-US" sz="3200" dirty="0" smtClean="0">
                <a:latin typeface="Calibri" panose="020F05020202040A0204" pitchFamily="34" charset="0"/>
              </a:rPr>
              <a:t>方式</a:t>
            </a:r>
            <a:endParaRPr lang="zh-CN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650" y="1844675"/>
            <a:ext cx="7416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3600" b="1">
                <a:solidFill>
                  <a:srgbClr val="1282C2"/>
                </a:solidFill>
              </a:rPr>
              <a:t>图书馆拥有的资源：本馆电子全文、图书下载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3600" b="1">
                <a:solidFill>
                  <a:srgbClr val="1282C2"/>
                </a:solidFill>
              </a:rPr>
              <a:t>图书馆没有的资源：文献传递、其他图书馆馆藏、推荐图书馆购买、按需印刷、网络书店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93688" y="188913"/>
            <a:ext cx="8229600" cy="6334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目录</a:t>
            </a:r>
          </a:p>
        </p:txBody>
      </p:sp>
      <p:grpSp>
        <p:nvGrpSpPr>
          <p:cNvPr id="5" name="组合 16"/>
          <p:cNvGrpSpPr>
            <a:grpSpLocks/>
          </p:cNvGrpSpPr>
          <p:nvPr/>
        </p:nvGrpSpPr>
        <p:grpSpPr bwMode="auto">
          <a:xfrm>
            <a:off x="827088" y="2282825"/>
            <a:ext cx="3600450" cy="546100"/>
            <a:chOff x="1290638" y="1409700"/>
            <a:chExt cx="6562725" cy="546100"/>
          </a:xfrm>
        </p:grpSpPr>
        <p:sp>
          <p:nvSpPr>
            <p:cNvPr id="17424" name="AutoShape 3"/>
            <p:cNvSpPr>
              <a:spLocks noChangeArrowheads="1"/>
            </p:cNvSpPr>
            <p:nvPr/>
          </p:nvSpPr>
          <p:spPr bwMode="auto">
            <a:xfrm>
              <a:off x="1290638" y="1601787"/>
              <a:ext cx="6562725" cy="354013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zh-CN"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>
              <a:off x="1355725" y="1409700"/>
              <a:ext cx="6432550" cy="481013"/>
            </a:xfrm>
            <a:prstGeom prst="rect">
              <a:avLst/>
            </a:prstGeom>
            <a:gradFill>
              <a:gsLst>
                <a:gs pos="0">
                  <a:srgbClr val="3FAFED">
                    <a:alpha val="96000"/>
                  </a:srgbClr>
                </a:gs>
                <a:gs pos="100000">
                  <a:srgbClr val="1282C2">
                    <a:alpha val="88000"/>
                  </a:srgbClr>
                </a:gs>
              </a:gsLst>
              <a:path path="circle">
                <a:fillToRect l="50000" t="50000" r="50000" b="50000"/>
              </a:path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00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17428" name="Rectangle 13"/>
            <p:cNvSpPr>
              <a:spLocks noChangeArrowheads="1"/>
            </p:cNvSpPr>
            <p:nvPr/>
          </p:nvSpPr>
          <p:spPr bwMode="auto">
            <a:xfrm>
              <a:off x="3151188" y="1493838"/>
              <a:ext cx="28416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图书</a:t>
              </a:r>
            </a:p>
          </p:txBody>
        </p:sp>
      </p:grpSp>
      <p:grpSp>
        <p:nvGrpSpPr>
          <p:cNvPr id="9" name="组合 17"/>
          <p:cNvGrpSpPr>
            <a:grpSpLocks/>
          </p:cNvGrpSpPr>
          <p:nvPr/>
        </p:nvGrpSpPr>
        <p:grpSpPr bwMode="auto">
          <a:xfrm>
            <a:off x="827088" y="3154363"/>
            <a:ext cx="3600450" cy="546100"/>
            <a:chOff x="1290638" y="2281238"/>
            <a:chExt cx="6562725" cy="546100"/>
          </a:xfrm>
        </p:grpSpPr>
        <p:grpSp>
          <p:nvGrpSpPr>
            <p:cNvPr id="17420" name="组合 65"/>
            <p:cNvGrpSpPr>
              <a:grpSpLocks/>
            </p:cNvGrpSpPr>
            <p:nvPr/>
          </p:nvGrpSpPr>
          <p:grpSpPr bwMode="auto">
            <a:xfrm>
              <a:off x="1290638" y="2281238"/>
              <a:ext cx="6562725" cy="546100"/>
              <a:chOff x="1291122" y="2281298"/>
              <a:chExt cx="6561756" cy="546060"/>
            </a:xfrm>
          </p:grpSpPr>
          <p:sp>
            <p:nvSpPr>
              <p:cNvPr id="17422" name="AutoShape 3"/>
              <p:cNvSpPr>
                <a:spLocks noChangeArrowheads="1"/>
              </p:cNvSpPr>
              <p:nvPr/>
            </p:nvSpPr>
            <p:spPr bwMode="auto">
              <a:xfrm>
                <a:off x="1291122" y="2473372"/>
                <a:ext cx="6561756" cy="353986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zh-CN">
                  <a:latin typeface="Calibri" pitchFamily="34" charset="0"/>
                  <a:ea typeface="微软雅黑" pitchFamily="34" charset="-122"/>
                </a:endParaRPr>
              </a:p>
            </p:txBody>
          </p:sp>
          <p:sp>
            <p:nvSpPr>
              <p:cNvPr id="13" name="AutoShape 3"/>
              <p:cNvSpPr>
                <a:spLocks noChangeArrowheads="1"/>
              </p:cNvSpPr>
              <p:nvPr/>
            </p:nvSpPr>
            <p:spPr bwMode="gray">
              <a:xfrm>
                <a:off x="1354772" y="2281298"/>
                <a:ext cx="6434456" cy="482565"/>
              </a:xfrm>
              <a:prstGeom prst="rect">
                <a:avLst/>
              </a:prstGeom>
              <a:solidFill>
                <a:schemeClr val="bg1">
                  <a:lumMod val="50000"/>
                  <a:alpha val="88000"/>
                </a:scheme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2000">
                  <a:solidFill>
                    <a:schemeClr val="tx2"/>
                  </a:solidFill>
                  <a:latin typeface="+mn-lt"/>
                  <a:ea typeface="微软雅黑" pitchFamily="34" charset="-122"/>
                </a:endParaRPr>
              </a:p>
            </p:txBody>
          </p:sp>
        </p:grp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3151188" y="2366963"/>
              <a:ext cx="28416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知识</a:t>
              </a:r>
            </a:p>
          </p:txBody>
        </p:sp>
      </p:grpSp>
      <p:grpSp>
        <p:nvGrpSpPr>
          <p:cNvPr id="18" name="组合 20"/>
          <p:cNvGrpSpPr>
            <a:grpSpLocks/>
          </p:cNvGrpSpPr>
          <p:nvPr/>
        </p:nvGrpSpPr>
        <p:grpSpPr bwMode="auto">
          <a:xfrm>
            <a:off x="755650" y="4149725"/>
            <a:ext cx="3600450" cy="546100"/>
            <a:chOff x="1290638" y="4025900"/>
            <a:chExt cx="6562725" cy="546100"/>
          </a:xfrm>
        </p:grpSpPr>
        <p:grpSp>
          <p:nvGrpSpPr>
            <p:cNvPr id="17416" name="组合 60"/>
            <p:cNvGrpSpPr>
              <a:grpSpLocks/>
            </p:cNvGrpSpPr>
            <p:nvPr/>
          </p:nvGrpSpPr>
          <p:grpSpPr bwMode="auto">
            <a:xfrm>
              <a:off x="1290638" y="4025900"/>
              <a:ext cx="6562725" cy="546100"/>
              <a:chOff x="1332000" y="2394687"/>
              <a:chExt cx="6448390" cy="611157"/>
            </a:xfrm>
          </p:grpSpPr>
          <p:sp>
            <p:nvSpPr>
              <p:cNvPr id="17418" name="AutoShape 3"/>
              <p:cNvSpPr>
                <a:spLocks noChangeArrowheads="1"/>
              </p:cNvSpPr>
              <p:nvPr/>
            </p:nvSpPr>
            <p:spPr bwMode="auto">
              <a:xfrm>
                <a:off x="1332000" y="2609657"/>
                <a:ext cx="6448390" cy="396187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zh-CN">
                  <a:latin typeface="Calibri" pitchFamily="34" charset="0"/>
                  <a:ea typeface="微软雅黑" pitchFamily="34" charset="-122"/>
                </a:endParaRPr>
              </a:p>
            </p:txBody>
          </p:sp>
          <p:sp>
            <p:nvSpPr>
              <p:cNvPr id="22" name="AutoShape 3"/>
              <p:cNvSpPr>
                <a:spLocks noChangeArrowheads="1"/>
              </p:cNvSpPr>
              <p:nvPr/>
            </p:nvSpPr>
            <p:spPr bwMode="gray">
              <a:xfrm>
                <a:off x="1394551" y="2394687"/>
                <a:ext cx="6323289" cy="540092"/>
              </a:xfrm>
              <a:prstGeom prst="rect">
                <a:avLst/>
              </a:prstGeom>
              <a:solidFill>
                <a:schemeClr val="bg1">
                  <a:lumMod val="50000"/>
                  <a:alpha val="88000"/>
                </a:scheme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2000">
                  <a:solidFill>
                    <a:schemeClr val="tx2"/>
                  </a:solidFill>
                  <a:latin typeface="+mn-lt"/>
                  <a:ea typeface="微软雅黑" pitchFamily="34" charset="-122"/>
                </a:endParaRPr>
              </a:p>
            </p:txBody>
          </p:sp>
        </p:grpSp>
        <p:sp>
          <p:nvSpPr>
            <p:cNvPr id="17417" name="Rectangle 13"/>
            <p:cNvSpPr>
              <a:spLocks noChangeArrowheads="1"/>
            </p:cNvSpPr>
            <p:nvPr/>
          </p:nvSpPr>
          <p:spPr bwMode="auto">
            <a:xfrm>
              <a:off x="3151234" y="4111625"/>
              <a:ext cx="284153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增值服务</a:t>
              </a:r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4932363" y="2282825"/>
            <a:ext cx="4103687" cy="2520950"/>
            <a:chOff x="4932040" y="2282924"/>
            <a:chExt cx="4104456" cy="2520950"/>
          </a:xfrm>
        </p:grpSpPr>
        <p:sp>
          <p:nvSpPr>
            <p:cNvPr id="17414" name="Text Box 24"/>
            <p:cNvSpPr txBox="1">
              <a:spLocks noChangeArrowheads="1"/>
            </p:cNvSpPr>
            <p:nvPr/>
          </p:nvSpPr>
          <p:spPr bwMode="auto">
            <a:xfrm>
              <a:off x="4968559" y="2487712"/>
              <a:ext cx="4067937" cy="184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zh-CN" altLang="en-US" sz="2000" b="1">
                  <a:solidFill>
                    <a:srgbClr val="1282C2"/>
                  </a:solidFill>
                  <a:latin typeface="微软雅黑" pitchFamily="34" charset="-122"/>
                  <a:ea typeface="微软雅黑" pitchFamily="34" charset="-122"/>
                </a:rPr>
                <a:t>纸书、电子书同一平台检索</a:t>
              </a:r>
            </a:p>
            <a:p>
              <a:endParaRPr lang="zh-CN" altLang="en-US" sz="700" b="1">
                <a:solidFill>
                  <a:srgbClr val="1282C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Tx/>
                <a:buChar char="•"/>
              </a:pPr>
              <a:r>
                <a:rPr lang="zh-CN" altLang="en-US" sz="2000" b="1">
                  <a:solidFill>
                    <a:srgbClr val="1282C2"/>
                  </a:solidFill>
                  <a:latin typeface="微软雅黑" pitchFamily="34" charset="-122"/>
                  <a:ea typeface="微软雅黑" pitchFamily="34" charset="-122"/>
                </a:rPr>
                <a:t>多种获取方式</a:t>
              </a:r>
            </a:p>
            <a:p>
              <a:endParaRPr lang="zh-CN" altLang="en-US" sz="700" b="1">
                <a:solidFill>
                  <a:srgbClr val="1282C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Tx/>
                <a:buChar char="•"/>
              </a:pPr>
              <a:r>
                <a:rPr lang="zh-CN" altLang="en-US" sz="2000" b="1">
                  <a:solidFill>
                    <a:srgbClr val="1282C2"/>
                  </a:solidFill>
                  <a:latin typeface="微软雅黑" pitchFamily="34" charset="-122"/>
                  <a:ea typeface="微软雅黑" pitchFamily="34" charset="-122"/>
                </a:rPr>
                <a:t>学校没有的资源，我们通过邮箱              为您传递  </a:t>
              </a:r>
            </a:p>
            <a:p>
              <a:pPr>
                <a:buFontTx/>
                <a:buChar char="•"/>
              </a:pPr>
              <a:r>
                <a:rPr lang="zh-CN" altLang="en-US" sz="2000" b="1">
                  <a:solidFill>
                    <a:srgbClr val="1282C2"/>
                  </a:solidFill>
                  <a:latin typeface="微软雅黑" pitchFamily="34" charset="-122"/>
                  <a:ea typeface="微软雅黑" pitchFamily="34" charset="-122"/>
                </a:rPr>
                <a:t>了解中文图书收藏情况</a:t>
              </a:r>
            </a:p>
          </p:txBody>
        </p:sp>
        <p:sp>
          <p:nvSpPr>
            <p:cNvPr id="17415" name="AutoShape 25"/>
            <p:cNvSpPr>
              <a:spLocks/>
            </p:cNvSpPr>
            <p:nvPr/>
          </p:nvSpPr>
          <p:spPr bwMode="auto">
            <a:xfrm>
              <a:off x="4932040" y="2282924"/>
              <a:ext cx="3996507" cy="2520950"/>
            </a:xfrm>
            <a:prstGeom prst="borderCallout1">
              <a:avLst>
                <a:gd name="adj1" fmla="val 4287"/>
                <a:gd name="adj2" fmla="val -1630"/>
                <a:gd name="adj3" fmla="val 12269"/>
                <a:gd name="adj4" fmla="val -20278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41413"/>
            <a:ext cx="67246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中文图书馆藏量排名</a:t>
            </a:r>
          </a:p>
        </p:txBody>
      </p:sp>
      <p:sp>
        <p:nvSpPr>
          <p:cNvPr id="317445" name="AutoShape 5"/>
          <p:cNvSpPr>
            <a:spLocks noChangeArrowheads="1"/>
          </p:cNvSpPr>
          <p:nvPr/>
        </p:nvSpPr>
        <p:spPr bwMode="auto">
          <a:xfrm>
            <a:off x="2079625" y="5730875"/>
            <a:ext cx="5445125" cy="936625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46" name="AutoShape 6"/>
          <p:cNvSpPr>
            <a:spLocks noChangeArrowheads="1"/>
          </p:cNvSpPr>
          <p:nvPr/>
        </p:nvSpPr>
        <p:spPr bwMode="auto">
          <a:xfrm>
            <a:off x="6988175" y="4951413"/>
            <a:ext cx="1604963" cy="814387"/>
          </a:xfrm>
          <a:prstGeom prst="wedgeRectCallout">
            <a:avLst>
              <a:gd name="adj1" fmla="val -56333"/>
              <a:gd name="adj2" fmla="val 88382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查看中文图书收藏情况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 animBg="1"/>
      <p:bldP spid="3174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中文图书馆藏量排名</a:t>
            </a:r>
          </a:p>
        </p:txBody>
      </p:sp>
      <p:pic>
        <p:nvPicPr>
          <p:cNvPr id="4915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" y="1125538"/>
            <a:ext cx="92202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39750" y="981075"/>
            <a:ext cx="1604963" cy="463550"/>
          </a:xfrm>
          <a:prstGeom prst="wedgeRectCallout">
            <a:avLst>
              <a:gd name="adj1" fmla="val -56333"/>
              <a:gd name="adj2" fmla="val 88382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TOP5000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2238" y="1616075"/>
            <a:ext cx="911542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47813" y="981075"/>
            <a:ext cx="1604962" cy="463550"/>
          </a:xfrm>
          <a:prstGeom prst="wedgeRectCallout">
            <a:avLst>
              <a:gd name="adj1" fmla="val -56333"/>
              <a:gd name="adj2" fmla="val 88382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按主题查看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854"/>
          <a:stretch>
            <a:fillRect/>
          </a:stretch>
        </p:blipFill>
        <p:spPr bwMode="auto">
          <a:xfrm>
            <a:off x="-139700" y="1630363"/>
            <a:ext cx="9286875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152775" y="985838"/>
            <a:ext cx="1604963" cy="463550"/>
          </a:xfrm>
          <a:prstGeom prst="wedgeRectCallout">
            <a:avLst>
              <a:gd name="adj1" fmla="val -56333"/>
              <a:gd name="adj2" fmla="val 88382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按学科查看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93688" y="188913"/>
            <a:ext cx="8229600" cy="6334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目录</a:t>
            </a:r>
          </a:p>
        </p:txBody>
      </p:sp>
      <p:grpSp>
        <p:nvGrpSpPr>
          <p:cNvPr id="5" name="组合 16"/>
          <p:cNvGrpSpPr>
            <a:grpSpLocks/>
          </p:cNvGrpSpPr>
          <p:nvPr/>
        </p:nvGrpSpPr>
        <p:grpSpPr bwMode="auto">
          <a:xfrm>
            <a:off x="827088" y="2282825"/>
            <a:ext cx="3600450" cy="546100"/>
            <a:chOff x="1290638" y="1409700"/>
            <a:chExt cx="6562725" cy="546100"/>
          </a:xfrm>
        </p:grpSpPr>
        <p:sp>
          <p:nvSpPr>
            <p:cNvPr id="50192" name="AutoShape 3"/>
            <p:cNvSpPr>
              <a:spLocks noChangeArrowheads="1"/>
            </p:cNvSpPr>
            <p:nvPr/>
          </p:nvSpPr>
          <p:spPr bwMode="auto">
            <a:xfrm>
              <a:off x="1290638" y="1601787"/>
              <a:ext cx="6562725" cy="354013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zh-CN"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>
              <a:off x="1355725" y="1409700"/>
              <a:ext cx="6432550" cy="481013"/>
            </a:xfrm>
            <a:prstGeom prst="rect">
              <a:avLst/>
            </a:prstGeom>
            <a:gradFill>
              <a:gsLst>
                <a:gs pos="0">
                  <a:srgbClr val="3FAFED">
                    <a:alpha val="96000"/>
                  </a:srgbClr>
                </a:gs>
                <a:gs pos="100000">
                  <a:srgbClr val="1282C2">
                    <a:alpha val="88000"/>
                  </a:srgbClr>
                </a:gs>
              </a:gsLst>
              <a:path path="circle">
                <a:fillToRect l="50000" t="50000" r="50000" b="50000"/>
              </a:path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00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50196" name="Rectangle 13"/>
            <p:cNvSpPr>
              <a:spLocks noChangeArrowheads="1"/>
            </p:cNvSpPr>
            <p:nvPr/>
          </p:nvSpPr>
          <p:spPr bwMode="auto">
            <a:xfrm>
              <a:off x="3151188" y="1493838"/>
              <a:ext cx="28416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图书</a:t>
              </a:r>
            </a:p>
          </p:txBody>
        </p:sp>
      </p:grpSp>
      <p:grpSp>
        <p:nvGrpSpPr>
          <p:cNvPr id="9" name="组合 17"/>
          <p:cNvGrpSpPr>
            <a:grpSpLocks/>
          </p:cNvGrpSpPr>
          <p:nvPr/>
        </p:nvGrpSpPr>
        <p:grpSpPr bwMode="auto">
          <a:xfrm>
            <a:off x="827088" y="3154363"/>
            <a:ext cx="3600450" cy="546100"/>
            <a:chOff x="1290638" y="2281238"/>
            <a:chExt cx="6562725" cy="546100"/>
          </a:xfrm>
        </p:grpSpPr>
        <p:grpSp>
          <p:nvGrpSpPr>
            <p:cNvPr id="50188" name="组合 65"/>
            <p:cNvGrpSpPr>
              <a:grpSpLocks/>
            </p:cNvGrpSpPr>
            <p:nvPr/>
          </p:nvGrpSpPr>
          <p:grpSpPr bwMode="auto">
            <a:xfrm>
              <a:off x="1290638" y="2281238"/>
              <a:ext cx="6562725" cy="546100"/>
              <a:chOff x="1291122" y="2281298"/>
              <a:chExt cx="6561756" cy="546060"/>
            </a:xfrm>
          </p:grpSpPr>
          <p:sp>
            <p:nvSpPr>
              <p:cNvPr id="50190" name="AutoShape 3"/>
              <p:cNvSpPr>
                <a:spLocks noChangeArrowheads="1"/>
              </p:cNvSpPr>
              <p:nvPr/>
            </p:nvSpPr>
            <p:spPr bwMode="auto">
              <a:xfrm>
                <a:off x="1291122" y="2473372"/>
                <a:ext cx="6561756" cy="353986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zh-CN">
                  <a:latin typeface="Calibri" pitchFamily="34" charset="0"/>
                  <a:ea typeface="微软雅黑" pitchFamily="34" charset="-122"/>
                </a:endParaRPr>
              </a:p>
            </p:txBody>
          </p:sp>
          <p:sp>
            <p:nvSpPr>
              <p:cNvPr id="13" name="AutoShape 3"/>
              <p:cNvSpPr>
                <a:spLocks noChangeArrowheads="1"/>
              </p:cNvSpPr>
              <p:nvPr/>
            </p:nvSpPr>
            <p:spPr bwMode="gray">
              <a:xfrm>
                <a:off x="1354772" y="2281298"/>
                <a:ext cx="6434456" cy="482565"/>
              </a:xfrm>
              <a:prstGeom prst="rect">
                <a:avLst/>
              </a:prstGeom>
              <a:solidFill>
                <a:schemeClr val="bg1">
                  <a:lumMod val="50000"/>
                  <a:alpha val="88000"/>
                </a:scheme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2000">
                  <a:solidFill>
                    <a:schemeClr val="tx2"/>
                  </a:solidFill>
                  <a:latin typeface="+mn-lt"/>
                  <a:ea typeface="微软雅黑" pitchFamily="34" charset="-122"/>
                </a:endParaRPr>
              </a:p>
            </p:txBody>
          </p:sp>
        </p:grp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3151188" y="2366963"/>
              <a:ext cx="28416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知识</a:t>
              </a:r>
            </a:p>
          </p:txBody>
        </p:sp>
      </p:grpSp>
      <p:grpSp>
        <p:nvGrpSpPr>
          <p:cNvPr id="18" name="组合 20"/>
          <p:cNvGrpSpPr>
            <a:grpSpLocks/>
          </p:cNvGrpSpPr>
          <p:nvPr/>
        </p:nvGrpSpPr>
        <p:grpSpPr bwMode="auto">
          <a:xfrm>
            <a:off x="755650" y="4076700"/>
            <a:ext cx="3600450" cy="546100"/>
            <a:chOff x="1290638" y="4025900"/>
            <a:chExt cx="6562725" cy="546100"/>
          </a:xfrm>
        </p:grpSpPr>
        <p:grpSp>
          <p:nvGrpSpPr>
            <p:cNvPr id="50184" name="组合 60"/>
            <p:cNvGrpSpPr>
              <a:grpSpLocks/>
            </p:cNvGrpSpPr>
            <p:nvPr/>
          </p:nvGrpSpPr>
          <p:grpSpPr bwMode="auto">
            <a:xfrm>
              <a:off x="1290638" y="4025900"/>
              <a:ext cx="6562725" cy="546100"/>
              <a:chOff x="1332000" y="2394687"/>
              <a:chExt cx="6448390" cy="611157"/>
            </a:xfrm>
          </p:grpSpPr>
          <p:sp>
            <p:nvSpPr>
              <p:cNvPr id="50186" name="AutoShape 3"/>
              <p:cNvSpPr>
                <a:spLocks noChangeArrowheads="1"/>
              </p:cNvSpPr>
              <p:nvPr/>
            </p:nvSpPr>
            <p:spPr bwMode="auto">
              <a:xfrm>
                <a:off x="1332000" y="2609657"/>
                <a:ext cx="6448390" cy="396187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zh-CN">
                  <a:latin typeface="Calibri" pitchFamily="34" charset="0"/>
                  <a:ea typeface="微软雅黑" pitchFamily="34" charset="-122"/>
                </a:endParaRPr>
              </a:p>
            </p:txBody>
          </p:sp>
          <p:sp>
            <p:nvSpPr>
              <p:cNvPr id="22" name="AutoShape 3"/>
              <p:cNvSpPr>
                <a:spLocks noChangeArrowheads="1"/>
              </p:cNvSpPr>
              <p:nvPr/>
            </p:nvSpPr>
            <p:spPr bwMode="gray">
              <a:xfrm>
                <a:off x="1394551" y="2394687"/>
                <a:ext cx="6323289" cy="540092"/>
              </a:xfrm>
              <a:prstGeom prst="rect">
                <a:avLst/>
              </a:prstGeom>
              <a:solidFill>
                <a:schemeClr val="bg1">
                  <a:lumMod val="50000"/>
                  <a:alpha val="88000"/>
                </a:scheme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2000">
                  <a:solidFill>
                    <a:schemeClr val="tx2"/>
                  </a:solidFill>
                  <a:latin typeface="+mn-lt"/>
                  <a:ea typeface="微软雅黑" pitchFamily="34" charset="-122"/>
                </a:endParaRPr>
              </a:p>
            </p:txBody>
          </p:sp>
        </p:grpSp>
        <p:sp>
          <p:nvSpPr>
            <p:cNvPr id="50185" name="Rectangle 13"/>
            <p:cNvSpPr>
              <a:spLocks noChangeArrowheads="1"/>
            </p:cNvSpPr>
            <p:nvPr/>
          </p:nvSpPr>
          <p:spPr bwMode="auto">
            <a:xfrm>
              <a:off x="3151234" y="4111625"/>
              <a:ext cx="284153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增值服务</a:t>
              </a: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787900" y="3068638"/>
            <a:ext cx="4178300" cy="2338387"/>
            <a:chOff x="4788024" y="3076391"/>
            <a:chExt cx="4177860" cy="2337862"/>
          </a:xfrm>
        </p:grpSpPr>
        <p:sp>
          <p:nvSpPr>
            <p:cNvPr id="50182" name="Text Box 22"/>
            <p:cNvSpPr txBox="1">
              <a:spLocks noChangeArrowheads="1"/>
            </p:cNvSpPr>
            <p:nvPr/>
          </p:nvSpPr>
          <p:spPr bwMode="auto">
            <a:xfrm>
              <a:off x="4861041" y="3162097"/>
              <a:ext cx="4104843" cy="1583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1000" b="1">
                <a:solidFill>
                  <a:srgbClr val="1282C2"/>
                </a:solidFill>
              </a:endParaRPr>
            </a:p>
            <a:p>
              <a:pPr>
                <a:buFontTx/>
                <a:buChar char="•"/>
              </a:pPr>
              <a:r>
                <a:rPr lang="zh-CN" altLang="en-US" sz="2400" b="1">
                  <a:solidFill>
                    <a:srgbClr val="1282C2"/>
                  </a:solidFill>
                </a:rPr>
                <a:t>检索深入到章节目录</a:t>
              </a:r>
            </a:p>
            <a:p>
              <a:endParaRPr lang="zh-CN" altLang="en-US" sz="800" b="1">
                <a:solidFill>
                  <a:srgbClr val="1282C2"/>
                </a:solidFill>
              </a:endParaRPr>
            </a:p>
            <a:p>
              <a:endParaRPr lang="zh-CN" altLang="en-US" sz="800" b="1">
                <a:solidFill>
                  <a:srgbClr val="1282C2"/>
                </a:solidFill>
              </a:endParaRPr>
            </a:p>
            <a:p>
              <a:pPr>
                <a:buFontTx/>
                <a:buChar char="•"/>
              </a:pPr>
              <a:r>
                <a:rPr lang="zh-CN" altLang="en-US" sz="2400" b="1">
                  <a:solidFill>
                    <a:srgbClr val="1282C2"/>
                  </a:solidFill>
                </a:rPr>
                <a:t>任何一句话、一句诗词都能检索到</a:t>
              </a:r>
            </a:p>
          </p:txBody>
        </p:sp>
        <p:sp>
          <p:nvSpPr>
            <p:cNvPr id="50183" name="AutoShape 23"/>
            <p:cNvSpPr>
              <a:spLocks/>
            </p:cNvSpPr>
            <p:nvPr/>
          </p:nvSpPr>
          <p:spPr bwMode="auto">
            <a:xfrm>
              <a:off x="4788024" y="3076391"/>
              <a:ext cx="4106228" cy="2337862"/>
            </a:xfrm>
            <a:prstGeom prst="borderCallout1">
              <a:avLst>
                <a:gd name="adj1" fmla="val 4287"/>
                <a:gd name="adj2" fmla="val -1630"/>
                <a:gd name="adj3" fmla="val 13282"/>
                <a:gd name="adj4" fmla="val -20583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1282C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5"/>
          <p:cNvSpPr txBox="1">
            <a:spLocks noChangeArrowheads="1"/>
          </p:cNvSpPr>
          <p:nvPr/>
        </p:nvSpPr>
        <p:spPr bwMode="auto">
          <a:xfrm>
            <a:off x="1403350" y="22764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293688" y="188913"/>
            <a:ext cx="8229600" cy="6334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知识频道</a:t>
            </a:r>
            <a:endParaRPr lang="zh-CN" altLang="en-US" dirty="0"/>
          </a:p>
        </p:txBody>
      </p:sp>
      <p:pic>
        <p:nvPicPr>
          <p:cNvPr id="51203" name="Picture 6" descr="知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6767512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63713" y="3213100"/>
            <a:ext cx="1892300" cy="503238"/>
          </a:xfrm>
          <a:prstGeom prst="wedgeRectCallout">
            <a:avLst>
              <a:gd name="adj1" fmla="val -9481"/>
              <a:gd name="adj2" fmla="val -118769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b="1">
                <a:solidFill>
                  <a:srgbClr val="E46C0A"/>
                </a:solidFill>
                <a:latin typeface="Calibri" pitchFamily="34" charset="0"/>
                <a:ea typeface="微软雅黑" pitchFamily="34" charset="-122"/>
              </a:rPr>
              <a:t>检索“反腐倡廉”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检索结果页</a:t>
            </a:r>
            <a:endParaRPr lang="zh-CN" altLang="en-US" dirty="0"/>
          </a:p>
        </p:txBody>
      </p:sp>
      <p:pic>
        <p:nvPicPr>
          <p:cNvPr id="52226" name="Picture 8" descr="检索节股票、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276600" y="2997200"/>
            <a:ext cx="649288" cy="355600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4356100" y="2924175"/>
            <a:ext cx="2952750" cy="1223963"/>
          </a:xfrm>
          <a:prstGeom prst="wedgeRectCallout">
            <a:avLst>
              <a:gd name="adj1" fmla="val -66880"/>
              <a:gd name="adj2" fmla="val -30806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None/>
            </a:pPr>
            <a:endParaRPr lang="zh-CN" altLang="en-US" b="1"/>
          </a:p>
          <a:p>
            <a:pPr>
              <a:buFont typeface="Arial" charset="0"/>
              <a:buNone/>
            </a:pPr>
            <a:r>
              <a:rPr lang="zh-CN" altLang="en-US" b="1">
                <a:solidFill>
                  <a:srgbClr val="CC3300"/>
                </a:solidFill>
              </a:rPr>
              <a:t>检索结果以章节链接的形式提供，并提供</a:t>
            </a:r>
            <a:r>
              <a:rPr lang="en-US" altLang="zh-CN" b="1">
                <a:solidFill>
                  <a:srgbClr val="CC3300"/>
                </a:solidFill>
              </a:rPr>
              <a:t>pdf</a:t>
            </a:r>
            <a:r>
              <a:rPr lang="zh-CN" altLang="en-US" b="1">
                <a:solidFill>
                  <a:srgbClr val="CC3300"/>
                </a:solidFill>
              </a:rPr>
              <a:t>下载按钮，点击按钮进入下载页面</a:t>
            </a:r>
          </a:p>
          <a:p>
            <a:pPr algn="ctr"/>
            <a:endParaRPr lang="zh-CN" altLang="en-US" b="1">
              <a:solidFill>
                <a:srgbClr val="CC33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79388" y="4076700"/>
            <a:ext cx="2376487" cy="355600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1187450" y="4868863"/>
            <a:ext cx="2590800" cy="669925"/>
          </a:xfrm>
          <a:prstGeom prst="wedgeRectCallout">
            <a:avLst>
              <a:gd name="adj1" fmla="val -35051"/>
              <a:gd name="adj2" fmla="val -106634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点击链接进行在线阅读</a:t>
            </a:r>
          </a:p>
        </p:txBody>
      </p:sp>
      <p:sp>
        <p:nvSpPr>
          <p:cNvPr id="52231" name="AutoShape 13"/>
          <p:cNvSpPr>
            <a:spLocks noChangeArrowheads="1"/>
          </p:cNvSpPr>
          <p:nvPr/>
        </p:nvSpPr>
        <p:spPr bwMode="auto">
          <a:xfrm>
            <a:off x="684213" y="1916113"/>
            <a:ext cx="1800225" cy="2889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章节阅读</a:t>
            </a:r>
            <a:endParaRPr lang="zh-CN" altLang="en-US" dirty="0"/>
          </a:p>
        </p:txBody>
      </p:sp>
      <p:pic>
        <p:nvPicPr>
          <p:cNvPr id="53250" name="Picture 11" descr="知识在线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0" y="1052513"/>
            <a:ext cx="1655763" cy="354012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50825" y="1628775"/>
            <a:ext cx="1897063" cy="647700"/>
          </a:xfrm>
          <a:prstGeom prst="wedgeRectCallout">
            <a:avLst>
              <a:gd name="adj1" fmla="val -29520"/>
              <a:gd name="adj2" fmla="val -8273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支持放大与缩小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692275" y="1052513"/>
            <a:ext cx="1008063" cy="355600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268538" y="1700213"/>
            <a:ext cx="2016125" cy="1079500"/>
          </a:xfrm>
          <a:prstGeom prst="wedgeRectCallout">
            <a:avLst>
              <a:gd name="adj1" fmla="val -37718"/>
              <a:gd name="adj2" fmla="val -69704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None/>
            </a:pPr>
            <a:endParaRPr lang="zh-CN" altLang="en-US" b="1"/>
          </a:p>
          <a:p>
            <a:pPr>
              <a:buFont typeface="Arial" charset="0"/>
              <a:buNone/>
            </a:pPr>
            <a:r>
              <a:rPr lang="zh-CN" altLang="en-US" b="1">
                <a:solidFill>
                  <a:srgbClr val="CC3300"/>
                </a:solidFill>
              </a:rPr>
              <a:t>使用选取文字按钮将图书内容变成文本格式以便摘录</a:t>
            </a:r>
          </a:p>
          <a:p>
            <a:pPr algn="ctr"/>
            <a:endParaRPr lang="zh-CN" altLang="en-US" b="1">
              <a:solidFill>
                <a:srgbClr val="CC33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659563" y="1341438"/>
            <a:ext cx="1177925" cy="649287"/>
          </a:xfrm>
          <a:prstGeom prst="wedgeRectCallout">
            <a:avLst>
              <a:gd name="adj1" fmla="val -84526"/>
              <a:gd name="adj2" fmla="val -4944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资料来源</a:t>
            </a:r>
          </a:p>
        </p:txBody>
      </p:sp>
      <p:pic>
        <p:nvPicPr>
          <p:cNvPr id="62484" name="Picture 20" descr="QQ截图201408141417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412875"/>
            <a:ext cx="2886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5795963" y="2133600"/>
            <a:ext cx="1177925" cy="647700"/>
          </a:xfrm>
          <a:prstGeom prst="wedgeRectCallout">
            <a:avLst>
              <a:gd name="adj1" fmla="val -81134"/>
              <a:gd name="adj2" fmla="val -96324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点击书名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4274" name="Picture 4" descr="图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896461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/>
              <a:t>读秀知识频道特点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1282C2"/>
                </a:solidFill>
              </a:rPr>
              <a:t>按照知识点进行搜索阅读</a:t>
            </a:r>
          </a:p>
          <a:p>
            <a:pPr eaLnBrk="1" hangingPunct="1"/>
            <a:r>
              <a:rPr lang="zh-CN" altLang="en-US" b="1" smtClean="0">
                <a:solidFill>
                  <a:srgbClr val="1282C2"/>
                </a:solidFill>
              </a:rPr>
              <a:t>帮你瞬间翻阅所有的电子图书</a:t>
            </a:r>
          </a:p>
          <a:p>
            <a:pPr eaLnBrk="1" hangingPunct="1"/>
            <a:r>
              <a:rPr lang="zh-CN" altLang="en-US" b="1" smtClean="0">
                <a:solidFill>
                  <a:srgbClr val="1282C2"/>
                </a:solidFill>
              </a:rPr>
              <a:t>挖掘书中的每一篇文章</a:t>
            </a:r>
          </a:p>
          <a:p>
            <a:pPr eaLnBrk="1" hangingPunct="1"/>
            <a:r>
              <a:rPr lang="zh-CN" altLang="en-US" b="1" smtClean="0">
                <a:solidFill>
                  <a:srgbClr val="1282C2"/>
                </a:solidFill>
              </a:rPr>
              <a:t>不再错过其他类别图书中的本专业知识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93688" y="188913"/>
            <a:ext cx="8229600" cy="6334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目录</a:t>
            </a:r>
          </a:p>
        </p:txBody>
      </p:sp>
      <p:grpSp>
        <p:nvGrpSpPr>
          <p:cNvPr id="5" name="组合 16"/>
          <p:cNvGrpSpPr>
            <a:grpSpLocks/>
          </p:cNvGrpSpPr>
          <p:nvPr/>
        </p:nvGrpSpPr>
        <p:grpSpPr bwMode="auto">
          <a:xfrm>
            <a:off x="827088" y="2282825"/>
            <a:ext cx="3600450" cy="546100"/>
            <a:chOff x="1290638" y="1409700"/>
            <a:chExt cx="6562725" cy="546100"/>
          </a:xfrm>
        </p:grpSpPr>
        <p:sp>
          <p:nvSpPr>
            <p:cNvPr id="56336" name="AutoShape 3"/>
            <p:cNvSpPr>
              <a:spLocks noChangeArrowheads="1"/>
            </p:cNvSpPr>
            <p:nvPr/>
          </p:nvSpPr>
          <p:spPr bwMode="auto">
            <a:xfrm>
              <a:off x="1290638" y="1601787"/>
              <a:ext cx="6562725" cy="354013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zh-CN"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>
              <a:off x="1355725" y="1409700"/>
              <a:ext cx="6432550" cy="481013"/>
            </a:xfrm>
            <a:prstGeom prst="rect">
              <a:avLst/>
            </a:prstGeom>
            <a:gradFill>
              <a:gsLst>
                <a:gs pos="0">
                  <a:srgbClr val="3FAFED">
                    <a:alpha val="96000"/>
                  </a:srgbClr>
                </a:gs>
                <a:gs pos="100000">
                  <a:srgbClr val="1282C2">
                    <a:alpha val="88000"/>
                  </a:srgbClr>
                </a:gs>
              </a:gsLst>
              <a:path path="circle">
                <a:fillToRect l="50000" t="50000" r="50000" b="50000"/>
              </a:path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00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56340" name="Rectangle 13"/>
            <p:cNvSpPr>
              <a:spLocks noChangeArrowheads="1"/>
            </p:cNvSpPr>
            <p:nvPr/>
          </p:nvSpPr>
          <p:spPr bwMode="auto">
            <a:xfrm>
              <a:off x="3151188" y="1493838"/>
              <a:ext cx="28416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图书</a:t>
              </a:r>
            </a:p>
          </p:txBody>
        </p:sp>
      </p:grpSp>
      <p:grpSp>
        <p:nvGrpSpPr>
          <p:cNvPr id="9" name="组合 17"/>
          <p:cNvGrpSpPr>
            <a:grpSpLocks/>
          </p:cNvGrpSpPr>
          <p:nvPr/>
        </p:nvGrpSpPr>
        <p:grpSpPr bwMode="auto">
          <a:xfrm>
            <a:off x="827088" y="3154363"/>
            <a:ext cx="3600450" cy="546100"/>
            <a:chOff x="1290638" y="2281238"/>
            <a:chExt cx="6562725" cy="546100"/>
          </a:xfrm>
        </p:grpSpPr>
        <p:grpSp>
          <p:nvGrpSpPr>
            <p:cNvPr id="56332" name="组合 65"/>
            <p:cNvGrpSpPr>
              <a:grpSpLocks/>
            </p:cNvGrpSpPr>
            <p:nvPr/>
          </p:nvGrpSpPr>
          <p:grpSpPr bwMode="auto">
            <a:xfrm>
              <a:off x="1290638" y="2281238"/>
              <a:ext cx="6562725" cy="546100"/>
              <a:chOff x="1291122" y="2281298"/>
              <a:chExt cx="6561756" cy="546060"/>
            </a:xfrm>
          </p:grpSpPr>
          <p:sp>
            <p:nvSpPr>
              <p:cNvPr id="56334" name="AutoShape 3"/>
              <p:cNvSpPr>
                <a:spLocks noChangeArrowheads="1"/>
              </p:cNvSpPr>
              <p:nvPr/>
            </p:nvSpPr>
            <p:spPr bwMode="auto">
              <a:xfrm>
                <a:off x="1291122" y="2473372"/>
                <a:ext cx="6561756" cy="353986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zh-CN">
                  <a:latin typeface="Calibri" pitchFamily="34" charset="0"/>
                  <a:ea typeface="微软雅黑" pitchFamily="34" charset="-122"/>
                </a:endParaRPr>
              </a:p>
            </p:txBody>
          </p:sp>
          <p:sp>
            <p:nvSpPr>
              <p:cNvPr id="13" name="AutoShape 3"/>
              <p:cNvSpPr>
                <a:spLocks noChangeArrowheads="1"/>
              </p:cNvSpPr>
              <p:nvPr/>
            </p:nvSpPr>
            <p:spPr bwMode="gray">
              <a:xfrm>
                <a:off x="1354772" y="2281298"/>
                <a:ext cx="6434456" cy="482565"/>
              </a:xfrm>
              <a:prstGeom prst="rect">
                <a:avLst/>
              </a:prstGeom>
              <a:solidFill>
                <a:schemeClr val="bg1">
                  <a:lumMod val="50000"/>
                  <a:alpha val="88000"/>
                </a:scheme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2000">
                  <a:solidFill>
                    <a:schemeClr val="tx2"/>
                  </a:solidFill>
                  <a:latin typeface="+mn-lt"/>
                  <a:ea typeface="微软雅黑" pitchFamily="34" charset="-122"/>
                </a:endParaRPr>
              </a:p>
            </p:txBody>
          </p:sp>
        </p:grpSp>
        <p:sp>
          <p:nvSpPr>
            <p:cNvPr id="56333" name="Rectangle 13"/>
            <p:cNvSpPr>
              <a:spLocks noChangeArrowheads="1"/>
            </p:cNvSpPr>
            <p:nvPr/>
          </p:nvSpPr>
          <p:spPr bwMode="auto">
            <a:xfrm>
              <a:off x="3151188" y="2366963"/>
              <a:ext cx="28416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知识</a:t>
              </a:r>
            </a:p>
          </p:txBody>
        </p:sp>
      </p:grpSp>
      <p:grpSp>
        <p:nvGrpSpPr>
          <p:cNvPr id="18" name="组合 20"/>
          <p:cNvGrpSpPr>
            <a:grpSpLocks/>
          </p:cNvGrpSpPr>
          <p:nvPr/>
        </p:nvGrpSpPr>
        <p:grpSpPr bwMode="auto">
          <a:xfrm>
            <a:off x="900113" y="4149725"/>
            <a:ext cx="3600450" cy="546100"/>
            <a:chOff x="1290638" y="4025900"/>
            <a:chExt cx="6562725" cy="546100"/>
          </a:xfrm>
        </p:grpSpPr>
        <p:grpSp>
          <p:nvGrpSpPr>
            <p:cNvPr id="56328" name="组合 60"/>
            <p:cNvGrpSpPr>
              <a:grpSpLocks/>
            </p:cNvGrpSpPr>
            <p:nvPr/>
          </p:nvGrpSpPr>
          <p:grpSpPr bwMode="auto">
            <a:xfrm>
              <a:off x="1290638" y="4025900"/>
              <a:ext cx="6562725" cy="546100"/>
              <a:chOff x="1332000" y="2394687"/>
              <a:chExt cx="6448390" cy="611157"/>
            </a:xfrm>
          </p:grpSpPr>
          <p:sp>
            <p:nvSpPr>
              <p:cNvPr id="56330" name="AutoShape 3"/>
              <p:cNvSpPr>
                <a:spLocks noChangeArrowheads="1"/>
              </p:cNvSpPr>
              <p:nvPr/>
            </p:nvSpPr>
            <p:spPr bwMode="auto">
              <a:xfrm>
                <a:off x="1332000" y="2609657"/>
                <a:ext cx="6448390" cy="396187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zh-CN">
                  <a:latin typeface="Calibri" pitchFamily="34" charset="0"/>
                  <a:ea typeface="微软雅黑" pitchFamily="34" charset="-122"/>
                </a:endParaRPr>
              </a:p>
            </p:txBody>
          </p:sp>
          <p:sp>
            <p:nvSpPr>
              <p:cNvPr id="22" name="AutoShape 3"/>
              <p:cNvSpPr>
                <a:spLocks noChangeArrowheads="1"/>
              </p:cNvSpPr>
              <p:nvPr/>
            </p:nvSpPr>
            <p:spPr bwMode="gray">
              <a:xfrm>
                <a:off x="1394551" y="2394687"/>
                <a:ext cx="6323289" cy="540092"/>
              </a:xfrm>
              <a:prstGeom prst="rect">
                <a:avLst/>
              </a:prstGeom>
              <a:solidFill>
                <a:schemeClr val="bg1">
                  <a:lumMod val="50000"/>
                  <a:alpha val="88000"/>
                </a:scheme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2000">
                  <a:solidFill>
                    <a:schemeClr val="tx2"/>
                  </a:solidFill>
                  <a:latin typeface="+mn-lt"/>
                  <a:ea typeface="微软雅黑" pitchFamily="34" charset="-122"/>
                </a:endParaRPr>
              </a:p>
            </p:txBody>
          </p:sp>
        </p:grpSp>
        <p:sp>
          <p:nvSpPr>
            <p:cNvPr id="56329" name="Rectangle 13"/>
            <p:cNvSpPr>
              <a:spLocks noChangeArrowheads="1"/>
            </p:cNvSpPr>
            <p:nvPr/>
          </p:nvSpPr>
          <p:spPr bwMode="auto">
            <a:xfrm>
              <a:off x="3151234" y="4111625"/>
              <a:ext cx="284153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增值服务</a:t>
              </a: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219700" y="4076700"/>
            <a:ext cx="4178300" cy="1800225"/>
            <a:chOff x="4788024" y="3076391"/>
            <a:chExt cx="4177860" cy="2337862"/>
          </a:xfrm>
        </p:grpSpPr>
        <p:sp>
          <p:nvSpPr>
            <p:cNvPr id="56326" name="Text Box 22"/>
            <p:cNvSpPr txBox="1">
              <a:spLocks noChangeArrowheads="1"/>
            </p:cNvSpPr>
            <p:nvPr/>
          </p:nvSpPr>
          <p:spPr bwMode="auto">
            <a:xfrm>
              <a:off x="4861041" y="3162978"/>
              <a:ext cx="4104843" cy="173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1000" b="1">
                <a:solidFill>
                  <a:srgbClr val="1282C2"/>
                </a:solidFill>
              </a:endParaRPr>
            </a:p>
            <a:p>
              <a:pPr>
                <a:buFontTx/>
                <a:buChar char="•"/>
              </a:pPr>
              <a:r>
                <a:rPr lang="zh-CN" altLang="en-US" sz="2400" b="1">
                  <a:solidFill>
                    <a:srgbClr val="1282C2"/>
                  </a:solidFill>
                </a:rPr>
                <a:t>馆藏分析</a:t>
              </a:r>
            </a:p>
            <a:p>
              <a:pPr>
                <a:buFontTx/>
                <a:buChar char="•"/>
              </a:pPr>
              <a:endParaRPr lang="zh-CN" altLang="en-US" sz="2400" b="1">
                <a:solidFill>
                  <a:srgbClr val="1282C2"/>
                </a:solidFill>
              </a:endParaRPr>
            </a:p>
            <a:p>
              <a:pPr>
                <a:buFontTx/>
                <a:buChar char="•"/>
              </a:pPr>
              <a:r>
                <a:rPr lang="zh-CN" altLang="en-US" sz="2400" b="1">
                  <a:solidFill>
                    <a:srgbClr val="1282C2"/>
                  </a:solidFill>
                </a:rPr>
                <a:t>使用帮助</a:t>
              </a:r>
            </a:p>
          </p:txBody>
        </p:sp>
        <p:sp>
          <p:nvSpPr>
            <p:cNvPr id="56327" name="AutoShape 23"/>
            <p:cNvSpPr>
              <a:spLocks/>
            </p:cNvSpPr>
            <p:nvPr/>
          </p:nvSpPr>
          <p:spPr bwMode="auto">
            <a:xfrm>
              <a:off x="4788024" y="3076391"/>
              <a:ext cx="4106228" cy="2337862"/>
            </a:xfrm>
            <a:prstGeom prst="borderCallout1">
              <a:avLst>
                <a:gd name="adj1" fmla="val 4287"/>
                <a:gd name="adj2" fmla="val -1630"/>
                <a:gd name="adj3" fmla="val 13282"/>
                <a:gd name="adj4" fmla="val -20583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1282C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mtClean="0"/>
              <a:t>本馆馆藏分析</a:t>
            </a:r>
          </a:p>
        </p:txBody>
      </p:sp>
      <p:pic>
        <p:nvPicPr>
          <p:cNvPr id="57346" name="Picture 5" descr="分析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468313" y="2708275"/>
            <a:ext cx="790575" cy="309563"/>
          </a:xfrm>
          <a:prstGeom prst="rect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8435" name="Picture 10" descr="读秀首页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mtClean="0"/>
              <a:t>本馆馆藏分析</a:t>
            </a:r>
          </a:p>
        </p:txBody>
      </p:sp>
      <p:sp>
        <p:nvSpPr>
          <p:cNvPr id="58370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58371" name="Picture 5" descr="数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7713"/>
            <a:ext cx="9144000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133350"/>
            <a:ext cx="7345363" cy="654050"/>
          </a:xfrm>
        </p:spPr>
        <p:txBody>
          <a:bodyPr/>
          <a:lstStyle/>
          <a:p>
            <a:pPr>
              <a:defRPr/>
            </a:pPr>
            <a:r>
              <a:rPr lang="zh-CN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</a:rPr>
              <a:t>有了读秀</a:t>
            </a:r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0" y="1404938"/>
            <a:ext cx="2095500" cy="4184650"/>
            <a:chOff x="-5969" y="-10055"/>
            <a:chExt cx="1706880" cy="3232383"/>
          </a:xfrm>
        </p:grpSpPr>
        <p:pic>
          <p:nvPicPr>
            <p:cNvPr id="59411" name="Rectangle 30725" descr="5 bar -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969" y="-10055"/>
              <a:ext cx="1706880" cy="3232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1" name="Rounded Rectangle 32"/>
            <p:cNvSpPr>
              <a:spLocks noChangeArrowheads="1"/>
            </p:cNvSpPr>
            <p:nvPr/>
          </p:nvSpPr>
          <p:spPr bwMode="auto">
            <a:xfrm>
              <a:off x="61272" y="1142616"/>
              <a:ext cx="1496107" cy="1959540"/>
            </a:xfrm>
            <a:prstGeom prst="roundRect">
              <a:avLst>
                <a:gd name="adj" fmla="val 7458"/>
              </a:avLst>
            </a:prstGeom>
            <a:gradFill rotWithShape="1">
              <a:gsLst>
                <a:gs pos="0">
                  <a:srgbClr val="FFFFFF">
                    <a:alpha val="67999"/>
                  </a:srgb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4999"/>
                </a:srgbClr>
              </a:outerShdw>
            </a:effectLst>
          </p:spPr>
          <p:txBody>
            <a:bodyPr lIns="9144" tIns="45718" rIns="9144" bIns="45718"/>
            <a:lstStyle/>
            <a:p>
              <a:pPr marL="93663" indent="-93663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65000"/>
                <a:buFont typeface="Arial" charset="0"/>
                <a:buBlip>
                  <a:blip r:embed="rId3"/>
                </a:buBlip>
                <a:defRPr/>
              </a:pPr>
              <a:r>
                <a:rPr lang="zh-CN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就相当于获得了</a:t>
              </a: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265</a:t>
              </a:r>
              <a:r>
                <a:rPr lang="zh-CN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万种图书的馆藏</a:t>
              </a:r>
              <a:endPara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9413" name="TextBox 40"/>
            <p:cNvSpPr txBox="1">
              <a:spLocks noChangeArrowheads="1"/>
            </p:cNvSpPr>
            <p:nvPr/>
          </p:nvSpPr>
          <p:spPr bwMode="auto">
            <a:xfrm>
              <a:off x="119461" y="253588"/>
              <a:ext cx="1499985" cy="35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400">
                  <a:solidFill>
                    <a:srgbClr val="632523"/>
                  </a:solidFill>
                  <a:latin typeface="华文楷体" pitchFamily="2" charset="-122"/>
                  <a:ea typeface="华文楷体" pitchFamily="2" charset="-122"/>
                </a:rPr>
                <a:t>有了读秀</a:t>
              </a:r>
            </a:p>
          </p:txBody>
        </p:sp>
      </p:grpSp>
      <p:grpSp>
        <p:nvGrpSpPr>
          <p:cNvPr id="75783" name="Group 7"/>
          <p:cNvGrpSpPr>
            <a:grpSpLocks/>
          </p:cNvGrpSpPr>
          <p:nvPr/>
        </p:nvGrpSpPr>
        <p:grpSpPr bwMode="auto">
          <a:xfrm>
            <a:off x="1979613" y="1412875"/>
            <a:ext cx="1871662" cy="4176713"/>
            <a:chOff x="0" y="-10055"/>
            <a:chExt cx="1786712" cy="3232383"/>
          </a:xfrm>
        </p:grpSpPr>
        <p:pic>
          <p:nvPicPr>
            <p:cNvPr id="59408" name="Rectangle 30724" descr="5 bar -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859" y="-10055"/>
              <a:ext cx="1767853" cy="3232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5" name="Rounded Rectangle 28"/>
            <p:cNvSpPr>
              <a:spLocks noChangeArrowheads="1"/>
            </p:cNvSpPr>
            <p:nvPr/>
          </p:nvSpPr>
          <p:spPr bwMode="auto">
            <a:xfrm>
              <a:off x="81834" y="1142349"/>
              <a:ext cx="1591220" cy="1959579"/>
            </a:xfrm>
            <a:prstGeom prst="roundRect">
              <a:avLst>
                <a:gd name="adj" fmla="val 7458"/>
              </a:avLst>
            </a:prstGeom>
            <a:gradFill rotWithShape="1">
              <a:gsLst>
                <a:gs pos="0">
                  <a:srgbClr val="FFFFFF">
                    <a:alpha val="67999"/>
                  </a:srgb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4999"/>
                </a:srgbClr>
              </a:outerShdw>
            </a:effectLst>
          </p:spPr>
          <p:txBody>
            <a:bodyPr lIns="9144" tIns="45718" rIns="9144" bIns="45718"/>
            <a:lstStyle/>
            <a:p>
              <a:pPr marL="93663" indent="-93663" defTabSz="912813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65000"/>
                <a:buFont typeface="Arial" charset="0"/>
                <a:buBlip>
                  <a:blip r:embed="rId3"/>
                </a:buBlip>
                <a:defRPr/>
              </a:pPr>
              <a:r>
                <a:rPr lang="zh-CN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图书搜索显示信息丰富直观、搜索可深入到目次级</a:t>
              </a:r>
            </a:p>
          </p:txBody>
        </p:sp>
        <p:sp>
          <p:nvSpPr>
            <p:cNvPr id="59410" name="TextBox 42"/>
            <p:cNvSpPr txBox="1">
              <a:spLocks noChangeArrowheads="1"/>
            </p:cNvSpPr>
            <p:nvPr/>
          </p:nvSpPr>
          <p:spPr bwMode="auto">
            <a:xfrm>
              <a:off x="0" y="252860"/>
              <a:ext cx="1500293" cy="353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400">
                  <a:solidFill>
                    <a:srgbClr val="632523"/>
                  </a:solidFill>
                  <a:latin typeface="华文楷体" pitchFamily="2" charset="-122"/>
                  <a:ea typeface="华文楷体" pitchFamily="2" charset="-122"/>
                </a:rPr>
                <a:t>有了读秀</a:t>
              </a:r>
            </a:p>
          </p:txBody>
        </p:sp>
      </p:grpSp>
      <p:grpSp>
        <p:nvGrpSpPr>
          <p:cNvPr id="75787" name="Group 11"/>
          <p:cNvGrpSpPr>
            <a:grpSpLocks/>
          </p:cNvGrpSpPr>
          <p:nvPr/>
        </p:nvGrpSpPr>
        <p:grpSpPr bwMode="auto">
          <a:xfrm>
            <a:off x="3708400" y="1412875"/>
            <a:ext cx="1800225" cy="4176713"/>
            <a:chOff x="-4890" y="-10055"/>
            <a:chExt cx="1767840" cy="3232383"/>
          </a:xfrm>
        </p:grpSpPr>
        <p:pic>
          <p:nvPicPr>
            <p:cNvPr id="59405" name="Rectangle 30726" descr="5 bar -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90" y="-10055"/>
              <a:ext cx="1767840" cy="3232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9" name="Rounded Rectangle 29"/>
            <p:cNvSpPr>
              <a:spLocks noChangeArrowheads="1"/>
            </p:cNvSpPr>
            <p:nvPr/>
          </p:nvSpPr>
          <p:spPr bwMode="auto">
            <a:xfrm>
              <a:off x="54350" y="1142349"/>
              <a:ext cx="1590121" cy="1959579"/>
            </a:xfrm>
            <a:prstGeom prst="roundRect">
              <a:avLst>
                <a:gd name="adj" fmla="val 7458"/>
              </a:avLst>
            </a:prstGeom>
            <a:gradFill rotWithShape="1">
              <a:gsLst>
                <a:gs pos="0">
                  <a:srgbClr val="FFFFFF">
                    <a:alpha val="67999"/>
                  </a:srgb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4999"/>
                </a:srgbClr>
              </a:outerShdw>
            </a:effectLst>
          </p:spPr>
          <p:txBody>
            <a:bodyPr lIns="9144" tIns="45718" rIns="9144" bIns="45718"/>
            <a:lstStyle/>
            <a:p>
              <a:pPr marL="93663" indent="-93663" defTabSz="912813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65000"/>
                <a:buFont typeface="Arial" charset="0"/>
                <a:buBlip>
                  <a:blip r:embed="rId3"/>
                </a:buBlip>
                <a:defRPr/>
              </a:pPr>
              <a:r>
                <a:rPr lang="zh-CN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实现了电子图书、纸质图书的整合</a:t>
              </a:r>
            </a:p>
          </p:txBody>
        </p:sp>
        <p:sp>
          <p:nvSpPr>
            <p:cNvPr id="59407" name="TextBox 43"/>
            <p:cNvSpPr txBox="1">
              <a:spLocks noChangeArrowheads="1"/>
            </p:cNvSpPr>
            <p:nvPr/>
          </p:nvSpPr>
          <p:spPr bwMode="auto">
            <a:xfrm>
              <a:off x="112031" y="284803"/>
              <a:ext cx="1501261" cy="353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400">
                  <a:solidFill>
                    <a:srgbClr val="632523"/>
                  </a:solidFill>
                  <a:latin typeface="华文楷体" pitchFamily="2" charset="-122"/>
                  <a:ea typeface="华文楷体" pitchFamily="2" charset="-122"/>
                </a:rPr>
                <a:t>有了读秀</a:t>
              </a:r>
            </a:p>
          </p:txBody>
        </p:sp>
      </p:grpSp>
      <p:grpSp>
        <p:nvGrpSpPr>
          <p:cNvPr id="75791" name="Group 15"/>
          <p:cNvGrpSpPr>
            <a:grpSpLocks/>
          </p:cNvGrpSpPr>
          <p:nvPr/>
        </p:nvGrpSpPr>
        <p:grpSpPr bwMode="auto">
          <a:xfrm>
            <a:off x="5435600" y="1412875"/>
            <a:ext cx="1846263" cy="4176713"/>
            <a:chOff x="-6414" y="-10055"/>
            <a:chExt cx="1773936" cy="3232383"/>
          </a:xfrm>
        </p:grpSpPr>
        <p:pic>
          <p:nvPicPr>
            <p:cNvPr id="59402" name="Rectangle 30727" descr="5 bar -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6414" y="-10055"/>
              <a:ext cx="1773936" cy="3232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93" name="Rounded Rectangle 30"/>
            <p:cNvSpPr>
              <a:spLocks noChangeArrowheads="1"/>
            </p:cNvSpPr>
            <p:nvPr/>
          </p:nvSpPr>
          <p:spPr bwMode="auto">
            <a:xfrm>
              <a:off x="46972" y="1142349"/>
              <a:ext cx="1590898" cy="1959579"/>
            </a:xfrm>
            <a:prstGeom prst="roundRect">
              <a:avLst>
                <a:gd name="adj" fmla="val 7458"/>
              </a:avLst>
            </a:prstGeom>
            <a:gradFill rotWithShape="1">
              <a:gsLst>
                <a:gs pos="0">
                  <a:srgbClr val="FFFFFF">
                    <a:alpha val="67999"/>
                  </a:srgb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4999"/>
                </a:srgbClr>
              </a:outerShdw>
            </a:effectLst>
          </p:spPr>
          <p:txBody>
            <a:bodyPr lIns="9144" tIns="45718" rIns="9144" bIns="45718"/>
            <a:lstStyle/>
            <a:p>
              <a:pPr marL="93663" indent="-93663" defTabSz="912813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65000"/>
                <a:buFont typeface="Arial" charset="0"/>
                <a:buBlip>
                  <a:blip r:embed="rId3"/>
                </a:buBlip>
                <a:defRPr/>
              </a:pPr>
              <a:r>
                <a:rPr lang="zh-CN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可以知道总共出版过多少图书</a:t>
              </a:r>
            </a:p>
          </p:txBody>
        </p:sp>
        <p:sp>
          <p:nvSpPr>
            <p:cNvPr id="59404" name="TextBox 44"/>
            <p:cNvSpPr txBox="1">
              <a:spLocks noChangeArrowheads="1"/>
            </p:cNvSpPr>
            <p:nvPr/>
          </p:nvSpPr>
          <p:spPr bwMode="auto">
            <a:xfrm>
              <a:off x="139694" y="284803"/>
              <a:ext cx="1500778" cy="353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400">
                  <a:solidFill>
                    <a:srgbClr val="632523"/>
                  </a:solidFill>
                  <a:latin typeface="华文楷体" pitchFamily="2" charset="-122"/>
                  <a:ea typeface="华文楷体" pitchFamily="2" charset="-122"/>
                </a:rPr>
                <a:t>有了读秀</a:t>
              </a:r>
            </a:p>
          </p:txBody>
        </p:sp>
      </p:grpSp>
      <p:grpSp>
        <p:nvGrpSpPr>
          <p:cNvPr id="75795" name="Group 19"/>
          <p:cNvGrpSpPr>
            <a:grpSpLocks/>
          </p:cNvGrpSpPr>
          <p:nvPr/>
        </p:nvGrpSpPr>
        <p:grpSpPr bwMode="auto">
          <a:xfrm>
            <a:off x="7235825" y="1412875"/>
            <a:ext cx="1908175" cy="4205288"/>
            <a:chOff x="-5334" y="-10055"/>
            <a:chExt cx="1694688" cy="3232383"/>
          </a:xfrm>
        </p:grpSpPr>
        <p:pic>
          <p:nvPicPr>
            <p:cNvPr id="59399" name="Rectangle 30728" descr="5 bar -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5334" y="-10055"/>
              <a:ext cx="1694688" cy="3232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97" name="Rounded Rectangle 31"/>
            <p:cNvSpPr>
              <a:spLocks noChangeArrowheads="1"/>
            </p:cNvSpPr>
            <p:nvPr/>
          </p:nvSpPr>
          <p:spPr bwMode="auto">
            <a:xfrm>
              <a:off x="69391" y="1143060"/>
              <a:ext cx="1515632" cy="1959685"/>
            </a:xfrm>
            <a:prstGeom prst="roundRect">
              <a:avLst>
                <a:gd name="adj" fmla="val 7458"/>
              </a:avLst>
            </a:prstGeom>
            <a:gradFill rotWithShape="1">
              <a:gsLst>
                <a:gs pos="0">
                  <a:srgbClr val="FFFFFF">
                    <a:alpha val="67999"/>
                  </a:srgb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4999"/>
                </a:srgbClr>
              </a:outerShdw>
            </a:effectLst>
          </p:spPr>
          <p:txBody>
            <a:bodyPr lIns="9144" tIns="45718" rIns="9144" bIns="45718"/>
            <a:lstStyle/>
            <a:p>
              <a:pPr marL="93663" indent="-93663" defTabSz="912813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65000"/>
                <a:buFont typeface="Arial" charset="0"/>
                <a:buBlip>
                  <a:blip r:embed="rId3"/>
                </a:buBlip>
                <a:defRPr/>
              </a:pPr>
              <a:r>
                <a:rPr lang="zh-CN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相当于有了一个全国的图书馆馆藏目录联合查询系统</a:t>
              </a:r>
              <a:endPara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Gulim" pitchFamily="34" charset="-127"/>
              </a:endParaRPr>
            </a:p>
          </p:txBody>
        </p:sp>
        <p:sp>
          <p:nvSpPr>
            <p:cNvPr id="59401" name="TextBox 45"/>
            <p:cNvSpPr txBox="1">
              <a:spLocks noChangeArrowheads="1"/>
            </p:cNvSpPr>
            <p:nvPr/>
          </p:nvSpPr>
          <p:spPr bwMode="auto">
            <a:xfrm>
              <a:off x="42314" y="285240"/>
              <a:ext cx="1500919" cy="35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400">
                  <a:solidFill>
                    <a:srgbClr val="632523"/>
                  </a:solidFill>
                  <a:latin typeface="华文楷体" pitchFamily="2" charset="-122"/>
                  <a:ea typeface="华文楷体" pitchFamily="2" charset="-122"/>
                </a:rPr>
                <a:t>有了读秀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mtClean="0"/>
              <a:t>读秀使用帮助</a:t>
            </a:r>
          </a:p>
        </p:txBody>
      </p:sp>
      <p:pic>
        <p:nvPicPr>
          <p:cNvPr id="2406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557338"/>
            <a:ext cx="7345363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5148263" y="6208713"/>
            <a:ext cx="900112" cy="304800"/>
          </a:xfrm>
          <a:prstGeom prst="rect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06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  <p:bldP spid="28570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图片 1"/>
          <p:cNvPicPr>
            <a:picLocks noChangeAspect="1"/>
          </p:cNvPicPr>
          <p:nvPr/>
        </p:nvPicPr>
        <p:blipFill>
          <a:blip r:embed="rId2"/>
          <a:srcRect b="26569"/>
          <a:stretch>
            <a:fillRect/>
          </a:stretch>
        </p:blipFill>
        <p:spPr bwMode="auto">
          <a:xfrm>
            <a:off x="0" y="0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4" name="AutoShape 6"/>
          <p:cNvSpPr>
            <a:spLocks noChangeArrowheads="1"/>
          </p:cNvSpPr>
          <p:nvPr/>
        </p:nvSpPr>
        <p:spPr bwMode="auto">
          <a:xfrm>
            <a:off x="179388" y="1844675"/>
            <a:ext cx="2089150" cy="1368425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7815" name="AutoShape 7"/>
          <p:cNvSpPr>
            <a:spLocks noChangeArrowheads="1"/>
          </p:cNvSpPr>
          <p:nvPr/>
        </p:nvSpPr>
        <p:spPr bwMode="auto">
          <a:xfrm>
            <a:off x="192088" y="3186113"/>
            <a:ext cx="2076450" cy="1727200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7816" name="AutoShape 8"/>
          <p:cNvSpPr>
            <a:spLocks noChangeArrowheads="1"/>
          </p:cNvSpPr>
          <p:nvPr/>
        </p:nvSpPr>
        <p:spPr bwMode="auto">
          <a:xfrm>
            <a:off x="179388" y="4913313"/>
            <a:ext cx="2089150" cy="1944687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4" grpId="0" animBg="1"/>
      <p:bldP spid="247814" grpId="1" animBg="1"/>
      <p:bldP spid="247815" grpId="0" animBg="1"/>
      <p:bldP spid="247815" grpId="1" animBg="1"/>
      <p:bldP spid="247816" grpId="0" animBg="1"/>
      <p:bldP spid="24781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4156"/>
          <a:stretch>
            <a:fillRect/>
          </a:stretch>
        </p:blipFill>
        <p:spPr bwMode="auto">
          <a:xfrm>
            <a:off x="0" y="3213100"/>
            <a:ext cx="49815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mtClean="0"/>
              <a:t>读秀使用帮助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rgbClr val="1282C2"/>
                </a:solidFill>
              </a:rPr>
              <a:t>我们用视频、</a:t>
            </a:r>
            <a:r>
              <a:rPr lang="en-US" altLang="zh-CN" sz="2800" b="1" smtClean="0">
                <a:solidFill>
                  <a:srgbClr val="1282C2"/>
                </a:solidFill>
              </a:rPr>
              <a:t>ppt</a:t>
            </a:r>
            <a:r>
              <a:rPr lang="zh-CN" altLang="en-US" sz="2800" b="1" smtClean="0">
                <a:solidFill>
                  <a:srgbClr val="1282C2"/>
                </a:solidFill>
              </a:rPr>
              <a:t>、文档、截图说明等多种方式为您演示使用方法、解答常见问题。</a:t>
            </a:r>
          </a:p>
          <a:p>
            <a:pPr eaLnBrk="1" hangingPunct="1"/>
            <a:r>
              <a:rPr lang="zh-CN" altLang="en-US" sz="2800" b="1" smtClean="0">
                <a:solidFill>
                  <a:srgbClr val="1282C2"/>
                </a:solidFill>
              </a:rPr>
              <a:t>网上客服为您在线解答疑问。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图片 1"/>
          <p:cNvPicPr>
            <a:picLocks noChangeAspect="1"/>
          </p:cNvPicPr>
          <p:nvPr/>
        </p:nvPicPr>
        <p:blipFill>
          <a:blip r:embed="rId2"/>
          <a:srcRect r="11305"/>
          <a:stretch>
            <a:fillRect/>
          </a:stretch>
        </p:blipFill>
        <p:spPr bwMode="auto">
          <a:xfrm>
            <a:off x="6227763" y="4256088"/>
            <a:ext cx="2881312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8" name="Rectangle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 smtClean="0"/>
              <a:t>读秀总结</a:t>
            </a:r>
          </a:p>
        </p:txBody>
      </p:sp>
      <p:sp>
        <p:nvSpPr>
          <p:cNvPr id="229379" name="Rectangle 3"/>
          <p:cNvSpPr>
            <a:spLocks noGrp="1"/>
          </p:cNvSpPr>
          <p:nvPr>
            <p:ph type="body" idx="4294967295"/>
          </p:nvPr>
        </p:nvSpPr>
        <p:spPr>
          <a:xfrm>
            <a:off x="1173163" y="1844675"/>
            <a:ext cx="7354887" cy="17605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CN" altLang="en-US" sz="3600" b="1" smtClean="0">
                <a:solidFill>
                  <a:srgbClr val="1282C2"/>
                </a:solidFill>
              </a:rPr>
              <a:t>拥有最强大的资源基础</a:t>
            </a:r>
          </a:p>
          <a:p>
            <a:pPr eaLnBrk="1" hangingPunct="1">
              <a:buFont typeface="Arial" charset="0"/>
              <a:buNone/>
            </a:pPr>
            <a:r>
              <a:rPr lang="zh-CN" altLang="en-US" sz="3600" b="1" smtClean="0">
                <a:solidFill>
                  <a:srgbClr val="1282C2"/>
                </a:solidFill>
              </a:rPr>
              <a:t>为你提供最全面的获取方式</a:t>
            </a:r>
          </a:p>
          <a:p>
            <a:pPr eaLnBrk="1" hangingPunct="1">
              <a:buFont typeface="Arial" charset="0"/>
              <a:buNone/>
            </a:pPr>
            <a:r>
              <a:rPr lang="zh-CN" altLang="en-US" sz="3600" b="1" smtClean="0">
                <a:solidFill>
                  <a:srgbClr val="1282C2"/>
                </a:solidFill>
              </a:rPr>
              <a:t>深入到文章内部的知识搜索</a:t>
            </a:r>
          </a:p>
          <a:p>
            <a:pPr eaLnBrk="1" hangingPunct="1">
              <a:buFont typeface="Arial" charset="0"/>
              <a:buNone/>
            </a:pPr>
            <a:r>
              <a:rPr lang="zh-CN" altLang="en-US" sz="3600" b="1" smtClean="0">
                <a:solidFill>
                  <a:srgbClr val="1282C2"/>
                </a:solidFill>
              </a:rPr>
              <a:t>用最全面的服务保障您的使用</a:t>
            </a:r>
          </a:p>
          <a:p>
            <a:pPr eaLnBrk="1" hangingPunct="1">
              <a:buFont typeface="Arial" charset="0"/>
              <a:buNone/>
            </a:pPr>
            <a:endParaRPr lang="zh-CN" altLang="en-US" sz="4400" smtClean="0">
              <a:solidFill>
                <a:srgbClr val="1282C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93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7550" y="2971800"/>
            <a:ext cx="7772400" cy="6762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5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 you !</a:t>
            </a:r>
            <a:endParaRPr lang="zh-CN" altLang="en-US" sz="5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350" y="3789363"/>
            <a:ext cx="6400800" cy="431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谢谢观赏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56100" y="2832100"/>
            <a:ext cx="478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读秀图书高级检索</a:t>
            </a:r>
          </a:p>
        </p:txBody>
      </p:sp>
      <p:pic>
        <p:nvPicPr>
          <p:cNvPr id="145416" name="Picture 8" hidden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6125"/>
            <a:ext cx="91535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4" hidden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962025"/>
            <a:ext cx="7308850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Oval 6"/>
          <p:cNvSpPr>
            <a:spLocks noChangeArrowheads="1"/>
          </p:cNvSpPr>
          <p:nvPr/>
        </p:nvSpPr>
        <p:spPr bwMode="auto">
          <a:xfrm>
            <a:off x="3995738" y="1341438"/>
            <a:ext cx="1512887" cy="7207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zh-CN" altLang="en-US" sz="35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读秀图书的专业检索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0483" name="Picture 4" descr="专业检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读秀图书的分类导航</a:t>
            </a:r>
          </a:p>
        </p:txBody>
      </p:sp>
      <p:pic>
        <p:nvPicPr>
          <p:cNvPr id="21506" name="Picture 4" descr="分类导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0" y="2324100"/>
            <a:ext cx="1223963" cy="4533900"/>
          </a:xfrm>
          <a:prstGeom prst="roundRect">
            <a:avLst>
              <a:gd name="adj" fmla="val 16667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476375" y="3141663"/>
            <a:ext cx="2087563" cy="1008062"/>
          </a:xfrm>
          <a:prstGeom prst="wedgeRoundRectCallout">
            <a:avLst>
              <a:gd name="adj1" fmla="val -59051"/>
              <a:gd name="adj2" fmla="val 100866"/>
              <a:gd name="adj3" fmla="val 16667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zh-CN" altLang="en-US"/>
              <a:t>分类导航中图分类法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"/>
          <p:cNvSpPr txBox="1">
            <a:spLocks noChangeArrowheads="1"/>
          </p:cNvSpPr>
          <p:nvPr/>
        </p:nvSpPr>
        <p:spPr bwMode="auto">
          <a:xfrm>
            <a:off x="1403350" y="19891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读秀图书首页</a:t>
            </a:r>
            <a:endParaRPr lang="zh-CN" altLang="en-US" dirty="0"/>
          </a:p>
        </p:txBody>
      </p:sp>
      <p:pic>
        <p:nvPicPr>
          <p:cNvPr id="22534" name="Picture 6" descr="QQ截图201411042134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611188" y="3141663"/>
            <a:ext cx="1655762" cy="576262"/>
          </a:xfrm>
          <a:prstGeom prst="wedgeRoundRectCallout">
            <a:avLst>
              <a:gd name="adj1" fmla="val -14523"/>
              <a:gd name="adj2" fmla="val -118597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b="1">
                <a:solidFill>
                  <a:srgbClr val="E46C0A"/>
                </a:solidFill>
                <a:latin typeface="Calibri" pitchFamily="34" charset="0"/>
                <a:ea typeface="微软雅黑" pitchFamily="34" charset="-122"/>
              </a:rPr>
              <a:t>教育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107950" y="130175"/>
            <a:ext cx="8229600" cy="63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本馆纸本图书</a:t>
            </a:r>
            <a:endParaRPr lang="zh-CN" altLang="en-US" dirty="0"/>
          </a:p>
        </p:txBody>
      </p:sp>
      <p:pic>
        <p:nvPicPr>
          <p:cNvPr id="23560" name="Picture 8" descr="QQ截图20141104213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</p:spPr>
      </p:pic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0" y="2060575"/>
            <a:ext cx="2195513" cy="287338"/>
          </a:xfrm>
          <a:prstGeom prst="flowChartAlternate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4676" name="AutoShape 4"/>
          <p:cNvSpPr>
            <a:spLocks noChangeArrowheads="1"/>
          </p:cNvSpPr>
          <p:nvPr/>
        </p:nvSpPr>
        <p:spPr bwMode="auto">
          <a:xfrm>
            <a:off x="0" y="2349500"/>
            <a:ext cx="1476375" cy="4508500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476375" y="6858000"/>
            <a:ext cx="1512888" cy="576263"/>
          </a:xfrm>
          <a:prstGeom prst="wedgeRoundRectCallout">
            <a:avLst>
              <a:gd name="adj1" fmla="val -73994"/>
              <a:gd name="adj2" fmla="val -1497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左侧聚类</a:t>
            </a: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1187450" y="2349500"/>
            <a:ext cx="1638300" cy="576263"/>
          </a:xfrm>
          <a:prstGeom prst="wedgeRoundRectCallout">
            <a:avLst>
              <a:gd name="adj1" fmla="val -49708"/>
              <a:gd name="adj2" fmla="val 83611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本馆馆藏纸本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6" grpId="0" animBg="1"/>
      <p:bldP spid="10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政府政治会议类">
      <a:majorFont>
        <a:latin typeface="Calibri"/>
        <a:ea typeface="方正粗宋简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1176</Words>
  <Application>Microsoft Office PowerPoint</Application>
  <PresentationFormat>全屏显示(4:3)</PresentationFormat>
  <Paragraphs>132</Paragraphs>
  <Slides>46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3</vt:i4>
      </vt:variant>
      <vt:variant>
        <vt:lpstr>幻灯片标题</vt:lpstr>
      </vt:variant>
      <vt:variant>
        <vt:i4>46</vt:i4>
      </vt:variant>
    </vt:vector>
  </HeadingPairs>
  <TitlesOfParts>
    <vt:vector size="56" baseType="lpstr">
      <vt:lpstr>Arial</vt:lpstr>
      <vt:lpstr>宋体</vt:lpstr>
      <vt:lpstr>Calibri</vt:lpstr>
      <vt:lpstr>方正粗宋简体</vt:lpstr>
      <vt:lpstr>微软雅黑</vt:lpstr>
      <vt:lpstr>华文楷体</vt:lpstr>
      <vt:lpstr>Gulim</vt:lpstr>
      <vt:lpstr>Office 主题​​</vt:lpstr>
      <vt:lpstr>Office 主题​​</vt:lpstr>
      <vt:lpstr>Office 主题​​</vt:lpstr>
      <vt:lpstr>读秀</vt:lpstr>
      <vt:lpstr>读秀简介</vt:lpstr>
      <vt:lpstr>目录</vt:lpstr>
      <vt:lpstr>幻灯片 4</vt:lpstr>
      <vt:lpstr>读秀图书高级检索</vt:lpstr>
      <vt:lpstr>读秀图书的专业检索</vt:lpstr>
      <vt:lpstr>读秀图书的分类导航</vt:lpstr>
      <vt:lpstr>读秀图书首页</vt:lpstr>
      <vt:lpstr>本馆纸本图书</vt:lpstr>
      <vt:lpstr>本馆纸本图书</vt:lpstr>
      <vt:lpstr>检索结果页</vt:lpstr>
      <vt:lpstr>本馆电子图书</vt:lpstr>
      <vt:lpstr>本馆纸本图书</vt:lpstr>
      <vt:lpstr>图书详细信息页</vt:lpstr>
      <vt:lpstr>幻灯片 15</vt:lpstr>
      <vt:lpstr>本馆馆藏纸书</vt:lpstr>
      <vt:lpstr>图书馆OPAC系统</vt:lpstr>
      <vt:lpstr>电子全文阅读</vt:lpstr>
      <vt:lpstr>幻灯片 19</vt:lpstr>
      <vt:lpstr>图书下载</vt:lpstr>
      <vt:lpstr>图书下载</vt:lpstr>
      <vt:lpstr>更多馆藏</vt:lpstr>
      <vt:lpstr>图书荐购</vt:lpstr>
      <vt:lpstr>图书文献传递</vt:lpstr>
      <vt:lpstr>图书馆参考咨询服务</vt:lpstr>
      <vt:lpstr>幻灯片 26</vt:lpstr>
      <vt:lpstr>幻灯片 27</vt:lpstr>
      <vt:lpstr>读秀文献传递</vt:lpstr>
      <vt:lpstr>图书获取方式</vt:lpstr>
      <vt:lpstr>中文图书馆藏量排名</vt:lpstr>
      <vt:lpstr>中文图书馆藏量排名</vt:lpstr>
      <vt:lpstr>目录</vt:lpstr>
      <vt:lpstr>知识频道</vt:lpstr>
      <vt:lpstr>检索结果页</vt:lpstr>
      <vt:lpstr>章节阅读</vt:lpstr>
      <vt:lpstr>幻灯片 36</vt:lpstr>
      <vt:lpstr>读秀知识频道特点</vt:lpstr>
      <vt:lpstr>目录</vt:lpstr>
      <vt:lpstr>本馆馆藏分析</vt:lpstr>
      <vt:lpstr>本馆馆藏分析</vt:lpstr>
      <vt:lpstr>有了读秀</vt:lpstr>
      <vt:lpstr>读秀使用帮助</vt:lpstr>
      <vt:lpstr>幻灯片 43</vt:lpstr>
      <vt:lpstr>读秀使用帮助</vt:lpstr>
      <vt:lpstr>读秀总结</vt:lpstr>
      <vt:lpstr>Thank you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王琳</dc:creator>
  <cp:lastModifiedBy>Windows 用户</cp:lastModifiedBy>
  <cp:revision>59</cp:revision>
  <dcterms:created xsi:type="dcterms:W3CDTF">2012-06-16T05:36:44Z</dcterms:created>
  <dcterms:modified xsi:type="dcterms:W3CDTF">2014-11-04T14:16:14Z</dcterms:modified>
</cp:coreProperties>
</file>