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sldIdLst>
    <p:sldId id="256" r:id="rId3"/>
    <p:sldId id="331" r:id="rId4"/>
    <p:sldId id="376" r:id="rId5"/>
    <p:sldId id="377" r:id="rId6"/>
    <p:sldId id="391" r:id="rId7"/>
    <p:sldId id="378" r:id="rId8"/>
    <p:sldId id="383" r:id="rId9"/>
    <p:sldId id="384" r:id="rId10"/>
    <p:sldId id="386" r:id="rId11"/>
    <p:sldId id="385" r:id="rId12"/>
    <p:sldId id="379" r:id="rId13"/>
    <p:sldId id="381" r:id="rId14"/>
    <p:sldId id="382" r:id="rId15"/>
    <p:sldId id="390" r:id="rId16"/>
    <p:sldId id="387" r:id="rId17"/>
    <p:sldId id="388" r:id="rId18"/>
    <p:sldId id="389" r:id="rId19"/>
    <p:sldId id="392" r:id="rId20"/>
    <p:sldId id="394" r:id="rId21"/>
    <p:sldId id="395" r:id="rId22"/>
    <p:sldId id="397" r:id="rId23"/>
    <p:sldId id="402" r:id="rId24"/>
    <p:sldId id="401" r:id="rId25"/>
    <p:sldId id="400" r:id="rId26"/>
    <p:sldId id="399" r:id="rId27"/>
    <p:sldId id="403" r:id="rId28"/>
    <p:sldId id="404" r:id="rId29"/>
    <p:sldId id="369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CF1A"/>
    <a:srgbClr val="62624E"/>
    <a:srgbClr val="00DE64"/>
    <a:srgbClr val="003366"/>
    <a:srgbClr val="00C057"/>
    <a:srgbClr val="FF99FF"/>
    <a:srgbClr val="0066FF"/>
    <a:srgbClr val="00B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434" autoAdjust="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18428-30A5-4C72-94B5-0E9389C79FA5}" type="doc">
      <dgm:prSet loTypeId="urn:microsoft.com/office/officeart/2005/8/layout/hierarchy2" loCatId="hierarchy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4A496D50-E74F-4639-A0DE-679D7263D728}" type="pres">
      <dgm:prSet presAssocID="{A7918428-30A5-4C72-94B5-0E9389C79F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75CB33-0293-45F0-9E73-5BC629858131}" type="presOf" srcId="{A7918428-30A5-4C72-94B5-0E9389C79FA5}" destId="{4A496D50-E74F-4639-A0DE-679D7263D728}" srcOrd="0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F203E-CF8C-4239-9804-811D56FC4CBD}" type="doc">
      <dgm:prSet loTypeId="urn:microsoft.com/office/officeart/2005/8/layout/equation2" loCatId="relationship" qsTypeId="urn:microsoft.com/office/officeart/2005/8/quickstyle/3d3" qsCatId="3D" csTypeId="urn:microsoft.com/office/officeart/2005/8/colors/colorful5" csCatId="colorful" phldr="1"/>
      <dgm:spPr/>
    </dgm:pt>
    <dgm:pt modelId="{0717785E-0969-400D-B638-2C53C7FC055B}">
      <dgm:prSet phldrT="[文本]" custT="1"/>
      <dgm:spPr/>
      <dgm:t>
        <a:bodyPr/>
        <a:lstStyle/>
        <a:p>
          <a:r>
            <a:rPr lang="zh-CN" altLang="en-US" sz="2300" b="1" dirty="0" smtClean="0"/>
            <a:t>万方数据自有资源</a:t>
          </a:r>
          <a:endParaRPr lang="zh-CN" altLang="en-US" sz="2300" b="1" dirty="0"/>
        </a:p>
      </dgm:t>
    </dgm:pt>
    <dgm:pt modelId="{35F671C9-B2E4-470C-8D95-1CCFB7846C94}" type="parTrans" cxnId="{DC15F329-2CC2-4509-B7B5-42A10CC8428D}">
      <dgm:prSet/>
      <dgm:spPr/>
      <dgm:t>
        <a:bodyPr/>
        <a:lstStyle/>
        <a:p>
          <a:endParaRPr lang="zh-CN" altLang="en-US"/>
        </a:p>
      </dgm:t>
    </dgm:pt>
    <dgm:pt modelId="{36E18036-EC50-400A-9C2B-7089B6DA4DC4}" type="sibTrans" cxnId="{DC15F329-2CC2-4509-B7B5-42A10CC8428D}">
      <dgm:prSet/>
      <dgm:spPr/>
      <dgm:t>
        <a:bodyPr/>
        <a:lstStyle/>
        <a:p>
          <a:endParaRPr lang="zh-CN" altLang="en-US"/>
        </a:p>
      </dgm:t>
    </dgm:pt>
    <dgm:pt modelId="{BA254F00-EB9F-4125-9F26-6FA75BB4DE5A}">
      <dgm:prSet phldrT="[文本]" custT="1"/>
      <dgm:spPr/>
      <dgm:t>
        <a:bodyPr/>
        <a:lstStyle/>
        <a:p>
          <a:r>
            <a:rPr lang="zh-CN" altLang="en-US" sz="2300" b="1" dirty="0" smtClean="0"/>
            <a:t>中国科技信息研究所馆藏资源</a:t>
          </a:r>
          <a:endParaRPr lang="zh-CN" altLang="en-US" sz="2300" b="1" dirty="0"/>
        </a:p>
      </dgm:t>
    </dgm:pt>
    <dgm:pt modelId="{4B379404-9219-4520-B1EE-F7C422A58BA7}" type="parTrans" cxnId="{BCCCB9C5-5D31-428D-A77C-1027FD1091CA}">
      <dgm:prSet/>
      <dgm:spPr/>
      <dgm:t>
        <a:bodyPr/>
        <a:lstStyle/>
        <a:p>
          <a:endParaRPr lang="zh-CN" altLang="en-US"/>
        </a:p>
      </dgm:t>
    </dgm:pt>
    <dgm:pt modelId="{B8C423BA-CC13-4C0B-998C-482B76C1528B}" type="sibTrans" cxnId="{BCCCB9C5-5D31-428D-A77C-1027FD1091CA}">
      <dgm:prSet/>
      <dgm:spPr/>
      <dgm:t>
        <a:bodyPr/>
        <a:lstStyle/>
        <a:p>
          <a:endParaRPr lang="zh-CN" altLang="en-US"/>
        </a:p>
      </dgm:t>
    </dgm:pt>
    <dgm:pt modelId="{5678ACD7-FDDE-417A-A74C-FB2B704CAA6C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一站式集成检索</a:t>
          </a:r>
          <a:endParaRPr lang="zh-CN" altLang="en-US" b="1" dirty="0">
            <a:solidFill>
              <a:schemeClr val="tx1"/>
            </a:solidFill>
          </a:endParaRPr>
        </a:p>
      </dgm:t>
    </dgm:pt>
    <dgm:pt modelId="{1E44DC3A-942B-44AA-846C-5889C6FD8B91}" type="parTrans" cxnId="{0BDDB190-FBC7-46CC-9F1E-6BE0A50478FD}">
      <dgm:prSet/>
      <dgm:spPr/>
      <dgm:t>
        <a:bodyPr/>
        <a:lstStyle/>
        <a:p>
          <a:endParaRPr lang="zh-CN" altLang="en-US"/>
        </a:p>
      </dgm:t>
    </dgm:pt>
    <dgm:pt modelId="{3A2159BF-13C5-48C4-83AF-6E042D8E80CE}" type="sibTrans" cxnId="{0BDDB190-FBC7-46CC-9F1E-6BE0A50478FD}">
      <dgm:prSet/>
      <dgm:spPr/>
      <dgm:t>
        <a:bodyPr/>
        <a:lstStyle/>
        <a:p>
          <a:endParaRPr lang="zh-CN" altLang="en-US"/>
        </a:p>
      </dgm:t>
    </dgm:pt>
    <dgm:pt modelId="{020AB004-35E3-4994-A4AF-32367F69E794}" type="pres">
      <dgm:prSet presAssocID="{42BF203E-CF8C-4239-9804-811D56FC4CBD}" presName="Name0" presStyleCnt="0">
        <dgm:presLayoutVars>
          <dgm:dir/>
          <dgm:resizeHandles val="exact"/>
        </dgm:presLayoutVars>
      </dgm:prSet>
      <dgm:spPr/>
    </dgm:pt>
    <dgm:pt modelId="{CDF1EA13-E896-4383-A040-265A0890DCFE}" type="pres">
      <dgm:prSet presAssocID="{42BF203E-CF8C-4239-9804-811D56FC4CBD}" presName="vNodes" presStyleCnt="0"/>
      <dgm:spPr/>
    </dgm:pt>
    <dgm:pt modelId="{9657A597-2621-409A-AEC3-B43DD14EF187}" type="pres">
      <dgm:prSet presAssocID="{0717785E-0969-400D-B638-2C53C7FC05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A4BCEF-C55D-49E5-8E29-78F9D37EB7AC}" type="pres">
      <dgm:prSet presAssocID="{36E18036-EC50-400A-9C2B-7089B6DA4DC4}" presName="spacerT" presStyleCnt="0"/>
      <dgm:spPr/>
    </dgm:pt>
    <dgm:pt modelId="{E15A1C9A-B0A5-4526-B2EF-FA3CBBEFAEC8}" type="pres">
      <dgm:prSet presAssocID="{36E18036-EC50-400A-9C2B-7089B6DA4DC4}" presName="sibTrans" presStyleLbl="sibTrans2D1" presStyleIdx="0" presStyleCnt="2" custScaleX="64497" custScaleY="62672"/>
      <dgm:spPr/>
      <dgm:t>
        <a:bodyPr/>
        <a:lstStyle/>
        <a:p>
          <a:endParaRPr lang="zh-CN" altLang="en-US"/>
        </a:p>
      </dgm:t>
    </dgm:pt>
    <dgm:pt modelId="{7BA0D558-FB00-4D16-B539-C582B90455A4}" type="pres">
      <dgm:prSet presAssocID="{36E18036-EC50-400A-9C2B-7089B6DA4DC4}" presName="spacerB" presStyleCnt="0"/>
      <dgm:spPr/>
    </dgm:pt>
    <dgm:pt modelId="{891B306F-453B-4586-8469-92BBEF60737D}" type="pres">
      <dgm:prSet presAssocID="{BA254F00-EB9F-4125-9F26-6FA75BB4DE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4CCF36-6425-45F8-BDE5-279F34D1C2F1}" type="pres">
      <dgm:prSet presAssocID="{42BF203E-CF8C-4239-9804-811D56FC4CBD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10B331FA-0DEE-494F-8AB9-4DF6E8415347}" type="pres">
      <dgm:prSet presAssocID="{42BF203E-CF8C-4239-9804-811D56FC4CBD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ED9A3BE0-8E86-46C7-A525-533A74B3D0BC}" type="pres">
      <dgm:prSet presAssocID="{42BF203E-CF8C-4239-9804-811D56FC4CBD}" presName="lastNode" presStyleLbl="node1" presStyleIdx="2" presStyleCnt="3" custAng="0" custScaleX="49568" custScaleY="486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CCCB9C5-5D31-428D-A77C-1027FD1091CA}" srcId="{42BF203E-CF8C-4239-9804-811D56FC4CBD}" destId="{BA254F00-EB9F-4125-9F26-6FA75BB4DE5A}" srcOrd="1" destOrd="0" parTransId="{4B379404-9219-4520-B1EE-F7C422A58BA7}" sibTransId="{B8C423BA-CC13-4C0B-998C-482B76C1528B}"/>
    <dgm:cxn modelId="{328C822A-CF70-42A7-995B-8C946BC294FD}" type="presOf" srcId="{42BF203E-CF8C-4239-9804-811D56FC4CBD}" destId="{020AB004-35E3-4994-A4AF-32367F69E794}" srcOrd="0" destOrd="0" presId="urn:microsoft.com/office/officeart/2005/8/layout/equation2"/>
    <dgm:cxn modelId="{60FA300F-EF77-43AA-AFEB-3CC06106B695}" type="presOf" srcId="{B8C423BA-CC13-4C0B-998C-482B76C1528B}" destId="{D14CCF36-6425-45F8-BDE5-279F34D1C2F1}" srcOrd="0" destOrd="0" presId="urn:microsoft.com/office/officeart/2005/8/layout/equation2"/>
    <dgm:cxn modelId="{FA857C12-F57B-4D82-80CD-A3D15B01EDF9}" type="presOf" srcId="{36E18036-EC50-400A-9C2B-7089B6DA4DC4}" destId="{E15A1C9A-B0A5-4526-B2EF-FA3CBBEFAEC8}" srcOrd="0" destOrd="0" presId="urn:microsoft.com/office/officeart/2005/8/layout/equation2"/>
    <dgm:cxn modelId="{DEE16906-2687-4370-8F8A-874E98EF062C}" type="presOf" srcId="{BA254F00-EB9F-4125-9F26-6FA75BB4DE5A}" destId="{891B306F-453B-4586-8469-92BBEF60737D}" srcOrd="0" destOrd="0" presId="urn:microsoft.com/office/officeart/2005/8/layout/equation2"/>
    <dgm:cxn modelId="{2DA4B5FE-CDE6-4585-AA23-DA3B92B8C849}" type="presOf" srcId="{5678ACD7-FDDE-417A-A74C-FB2B704CAA6C}" destId="{ED9A3BE0-8E86-46C7-A525-533A74B3D0BC}" srcOrd="0" destOrd="0" presId="urn:microsoft.com/office/officeart/2005/8/layout/equation2"/>
    <dgm:cxn modelId="{68D646F6-1FA7-4D72-9A80-11A789330584}" type="presOf" srcId="{0717785E-0969-400D-B638-2C53C7FC055B}" destId="{9657A597-2621-409A-AEC3-B43DD14EF187}" srcOrd="0" destOrd="0" presId="urn:microsoft.com/office/officeart/2005/8/layout/equation2"/>
    <dgm:cxn modelId="{398B4817-E8CF-47E8-95E4-28B59D07684D}" type="presOf" srcId="{B8C423BA-CC13-4C0B-998C-482B76C1528B}" destId="{10B331FA-0DEE-494F-8AB9-4DF6E8415347}" srcOrd="1" destOrd="0" presId="urn:microsoft.com/office/officeart/2005/8/layout/equation2"/>
    <dgm:cxn modelId="{0BDDB190-FBC7-46CC-9F1E-6BE0A50478FD}" srcId="{42BF203E-CF8C-4239-9804-811D56FC4CBD}" destId="{5678ACD7-FDDE-417A-A74C-FB2B704CAA6C}" srcOrd="2" destOrd="0" parTransId="{1E44DC3A-942B-44AA-846C-5889C6FD8B91}" sibTransId="{3A2159BF-13C5-48C4-83AF-6E042D8E80CE}"/>
    <dgm:cxn modelId="{DC15F329-2CC2-4509-B7B5-42A10CC8428D}" srcId="{42BF203E-CF8C-4239-9804-811D56FC4CBD}" destId="{0717785E-0969-400D-B638-2C53C7FC055B}" srcOrd="0" destOrd="0" parTransId="{35F671C9-B2E4-470C-8D95-1CCFB7846C94}" sibTransId="{36E18036-EC50-400A-9C2B-7089B6DA4DC4}"/>
    <dgm:cxn modelId="{D51955EF-6A61-4ED9-8C67-5D82AFA30D0A}" type="presParOf" srcId="{020AB004-35E3-4994-A4AF-32367F69E794}" destId="{CDF1EA13-E896-4383-A040-265A0890DCFE}" srcOrd="0" destOrd="0" presId="urn:microsoft.com/office/officeart/2005/8/layout/equation2"/>
    <dgm:cxn modelId="{235C564C-E0A5-4BEB-8634-C26161856CD7}" type="presParOf" srcId="{CDF1EA13-E896-4383-A040-265A0890DCFE}" destId="{9657A597-2621-409A-AEC3-B43DD14EF187}" srcOrd="0" destOrd="0" presId="urn:microsoft.com/office/officeart/2005/8/layout/equation2"/>
    <dgm:cxn modelId="{801EF6A8-1BBD-414A-B7C7-9540019A5DCE}" type="presParOf" srcId="{CDF1EA13-E896-4383-A040-265A0890DCFE}" destId="{E9A4BCEF-C55D-49E5-8E29-78F9D37EB7AC}" srcOrd="1" destOrd="0" presId="urn:microsoft.com/office/officeart/2005/8/layout/equation2"/>
    <dgm:cxn modelId="{71D0EDFA-2899-48BE-8B8F-F1D7871B1108}" type="presParOf" srcId="{CDF1EA13-E896-4383-A040-265A0890DCFE}" destId="{E15A1C9A-B0A5-4526-B2EF-FA3CBBEFAEC8}" srcOrd="2" destOrd="0" presId="urn:microsoft.com/office/officeart/2005/8/layout/equation2"/>
    <dgm:cxn modelId="{9273012B-4941-4A67-8C42-07A5BCADB6C3}" type="presParOf" srcId="{CDF1EA13-E896-4383-A040-265A0890DCFE}" destId="{7BA0D558-FB00-4D16-B539-C582B90455A4}" srcOrd="3" destOrd="0" presId="urn:microsoft.com/office/officeart/2005/8/layout/equation2"/>
    <dgm:cxn modelId="{CCE3A806-0421-4C16-BA15-4D0F48B181E1}" type="presParOf" srcId="{CDF1EA13-E896-4383-A040-265A0890DCFE}" destId="{891B306F-453B-4586-8469-92BBEF60737D}" srcOrd="4" destOrd="0" presId="urn:microsoft.com/office/officeart/2005/8/layout/equation2"/>
    <dgm:cxn modelId="{530A005E-6F7F-43EC-99AE-FE92D4ACEA59}" type="presParOf" srcId="{020AB004-35E3-4994-A4AF-32367F69E794}" destId="{D14CCF36-6425-45F8-BDE5-279F34D1C2F1}" srcOrd="1" destOrd="0" presId="urn:microsoft.com/office/officeart/2005/8/layout/equation2"/>
    <dgm:cxn modelId="{A5E5AC4B-1B7B-4BD8-AE4C-7FBAC943B084}" type="presParOf" srcId="{D14CCF36-6425-45F8-BDE5-279F34D1C2F1}" destId="{10B331FA-0DEE-494F-8AB9-4DF6E8415347}" srcOrd="0" destOrd="0" presId="urn:microsoft.com/office/officeart/2005/8/layout/equation2"/>
    <dgm:cxn modelId="{B0461130-E1BD-4910-B814-8769B168DBC0}" type="presParOf" srcId="{020AB004-35E3-4994-A4AF-32367F69E794}" destId="{ED9A3BE0-8E86-46C7-A525-533A74B3D0BC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D0A6-34EF-431B-ACF8-4F933C685555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C1D9-CEF9-4720-BB4F-98BA2D639F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14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万方数据真是一个功能百宝箱，如果你在大学没有学会利用它，那真是可惜，听我介绍下吧！，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C1D9-CEF9-4720-BB4F-98BA2D639F8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公布新研究成果的重要场所，</a:t>
            </a:r>
            <a:r>
              <a:rPr lang="en-US" altLang="zh-CN" dirty="0" smtClean="0"/>
              <a:t>30%</a:t>
            </a:r>
            <a:r>
              <a:rPr lang="zh-CN" altLang="en-US" dirty="0" smtClean="0"/>
              <a:t>的科技成果首次公布在科技会议上。</a:t>
            </a:r>
            <a:endParaRPr lang="en-US" altLang="zh-CN" dirty="0" smtClean="0"/>
          </a:p>
          <a:p>
            <a:r>
              <a:rPr lang="zh-CN" altLang="en-US" dirty="0" smtClean="0"/>
              <a:t>期刊出版周期短，刊载论文速度快。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C1D9-CEF9-4720-BB4F-98BA2D639F8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假如要考研考博，学者搜索可以告诉你相关专业的导师论文水准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C1D9-CEF9-4720-BB4F-98BA2D639F8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慕课，是新近涌现出来的一种在线课程开发模式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C1D9-CEF9-4720-BB4F-98BA2D639F8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E3E1399-FDD5-4A2A-AC55-F25E6D499C4F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36F9-094E-4494-8A76-384FE481366F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3641-4265-434A-8D11-060A44077E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57F7-468C-4892-925D-385043A7E0EB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7532-BBB4-44D5-B856-57DEECD90A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F892-4BD8-463C-9C5D-ADBB204DA004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EDF9-48F2-408F-8875-5E5D44D03C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F724-74DB-4492-9527-A543F36D4E1B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F520-1DB2-444D-A240-96727EE7D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53CC-D934-48FA-A612-A4C5EF95D166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F220-5E9D-44F9-8C56-5B5A01E68A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4A1B-1A4F-4E6F-9D6C-37617F491394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23EA-292A-4E86-8268-B4F3D7474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35A3-55D7-448A-BA28-4208397D652E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1001-C843-417D-B206-1FB01BF45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F255-6927-4468-8496-7AC9608896E1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A480-EAB1-4B4B-BA82-89D1B13FF5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BA78-8F66-48EF-A93B-14140AA4F141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42BB-A72D-40BA-A230-894200D40E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7089-0893-498B-9560-18A2CA62B7DF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B16-0CC2-4568-830D-32751D98EB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E3E1399-FDD5-4A2A-AC55-F25E6D499C4F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fld id="{E19A5755-37FE-4ED8-8BA6-757341CE1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02E75-DB63-474C-AB79-1199D25FF176}" type="datetimeFigureOut">
              <a:rPr lang="zh-CN" altLang="en-US"/>
              <a:pPr>
                <a:defRPr/>
              </a:pPr>
              <a:t>2015-10-13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AEBAA-48B5-45F9-9777-1A618CB350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wanfangdata.com.cn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aixue.wanfangdata.com.c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wanfangdata.com.c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7715304" cy="2041529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华文琥珀" pitchFamily="2" charset="-122"/>
                <a:ea typeface="华文琥珀" pitchFamily="2" charset="-122"/>
                <a:cs typeface="Aharoni" pitchFamily="2" charset="-79"/>
              </a:rPr>
              <a:t>2015</a:t>
            </a:r>
            <a:r>
              <a:rPr lang="zh-CN" altLang="en-US" sz="4000" dirty="0" smtClean="0">
                <a:solidFill>
                  <a:srgbClr val="002060"/>
                </a:solidFill>
                <a:latin typeface="华文琥珀" pitchFamily="2" charset="-122"/>
                <a:ea typeface="华文琥珀" pitchFamily="2" charset="-122"/>
                <a:cs typeface="Aharoni" pitchFamily="2" charset="-79"/>
              </a:rPr>
              <a:t>，你会用万方数据库吗</a:t>
            </a:r>
            <a:endParaRPr lang="zh-CN" altLang="en-US" sz="4000" dirty="0">
              <a:solidFill>
                <a:srgbClr val="002060"/>
              </a:solidFill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857256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tx1"/>
                </a:solidFill>
              </a:rPr>
              <a:t>上海万方数据有限公司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</a:rPr>
              <a:t>郭展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2015-10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65539" name="Picture 3" descr="C:\Users\Administrator.HYB70-20131106M\AppData\Roaming\Tencent\Users\3754226\QQ\WinTemp\RichOle\K6}FY8N[1GS%KY)F7_6_NP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7150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图片 4" descr="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7" y="2357430"/>
            <a:ext cx="1857373" cy="247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C:\Users\Administrator.HYB70-20131106M\AppData\Roaming\Tencent\Users\3754226\QQ\WinTemp\RichOle\QAZQ{4%$}L$9))DO9PBE5F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34558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000364" y="5357826"/>
            <a:ext cx="171451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0" y="0"/>
          <a:ext cx="81439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500034" y="1397000"/>
          <a:ext cx="771530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260350"/>
            <a:ext cx="9144000" cy="762000"/>
            <a:chOff x="0" y="164"/>
            <a:chExt cx="5760" cy="48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0" y="212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12549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0" y="164"/>
              <a:ext cx="5184" cy="432"/>
            </a:xfrm>
            <a:prstGeom prst="rect">
              <a:avLst/>
            </a:prstGeom>
            <a:gradFill rotWithShape="1">
              <a:gsLst>
                <a:gs pos="0">
                  <a:srgbClr val="A81404">
                    <a:alpha val="95000"/>
                  </a:srgb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</a:rPr>
                <a:t>中国教学科研文献保障系统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60350"/>
            <a:ext cx="9144000" cy="762000"/>
            <a:chOff x="0" y="164"/>
            <a:chExt cx="5760" cy="48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gray">
            <a:xfrm>
              <a:off x="0" y="212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12549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gray">
            <a:xfrm>
              <a:off x="0" y="164"/>
              <a:ext cx="5184" cy="432"/>
            </a:xfrm>
            <a:prstGeom prst="rect">
              <a:avLst/>
            </a:prstGeom>
            <a:gradFill rotWithShape="1">
              <a:gsLst>
                <a:gs pos="0">
                  <a:srgbClr val="A81404">
                    <a:alpha val="95000"/>
                  </a:srgb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</a:rPr>
                <a:t>万方自有资源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7825" name="Picture 1" descr="C:\Users\Administrator.HYB70-20131106M\AppData\Roaming\Tencent\Users\3754226\QQ\WinTemp\RichOle\AM4VQQL(9$C7I6NORM6WIG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6334"/>
            <a:ext cx="9144000" cy="440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60350"/>
            <a:ext cx="9144000" cy="762000"/>
            <a:chOff x="0" y="164"/>
            <a:chExt cx="5760" cy="48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gray">
            <a:xfrm>
              <a:off x="0" y="212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12549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gray">
            <a:xfrm>
              <a:off x="0" y="164"/>
              <a:ext cx="5184" cy="432"/>
            </a:xfrm>
            <a:prstGeom prst="rect">
              <a:avLst/>
            </a:prstGeom>
            <a:gradFill rotWithShape="1">
              <a:gsLst>
                <a:gs pos="0">
                  <a:srgbClr val="A81404">
                    <a:alpha val="95000"/>
                  </a:srgb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</a:rPr>
                <a:t>中信所馆藏资源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945" name="Picture 1" descr="C:\Users\Administrator.HYB70-20131106M\AppData\Roaming\Tencent\Users\3754226\QQ\WinTemp\RichOle\Z]8QCB5VG]F1CM8_50R)ML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79" y="1590704"/>
            <a:ext cx="9098522" cy="381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533323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    “台风中怎样自救”这类问题，通过万方学术论文搜索“台风 自救”便可得到想要的结果，你要坚信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学术是能为生活服务的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5720" y="357166"/>
            <a:ext cx="8072494" cy="5358644"/>
            <a:chOff x="285720" y="357166"/>
            <a:chExt cx="8072494" cy="535864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7224" y="4284668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专业观点</a:t>
              </a:r>
              <a:endParaRPr lang="zh-CN" altLang="en-US" sz="2200" b="1" dirty="0"/>
            </a:p>
          </p:txBody>
        </p:sp>
        <p:pic>
          <p:nvPicPr>
            <p:cNvPr id="88065" name="Picture 1" descr="C:\Users\Administrator.HYB70-20131106M\AppData\Roaming\Tencent\Users\3754226\QQ\WinTemp\RichOle\1({0MYOY$J1AHB[SWTQ83S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6055" y="367000"/>
              <a:ext cx="7445119" cy="38576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533323"/>
            <a:ext cx="7643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了解学位论文的格式、规范、内容；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对所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学专业领域的整体体系有系统、完整的认识和理解。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5720" y="357166"/>
            <a:ext cx="8072494" cy="5358644"/>
            <a:chOff x="285720" y="357166"/>
            <a:chExt cx="8072494" cy="5358644"/>
          </a:xfrm>
        </p:grpSpPr>
        <p:pic>
          <p:nvPicPr>
            <p:cNvPr id="1025" name="Picture 1" descr="C:\Users\Administrator.HYB70-20131106M\AppData\Roaming\Tencent\Users\3754226\QQ\WinTemp\RichOle\7B)R}W~EU83ME_}IT2U_{@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358667"/>
              <a:ext cx="7500990" cy="3777040"/>
            </a:xfrm>
            <a:prstGeom prst="rect">
              <a:avLst/>
            </a:prstGeom>
            <a:noFill/>
          </p:spPr>
        </p:pic>
        <p:cxnSp>
          <p:nvCxnSpPr>
            <p:cNvPr id="4" name="直接连接符 3"/>
            <p:cNvCxnSpPr/>
            <p:nvPr/>
          </p:nvCxnSpPr>
          <p:spPr>
            <a:xfrm>
              <a:off x="857224" y="4284668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学位论文</a:t>
              </a:r>
              <a:endParaRPr lang="zh-CN" altLang="en-US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753285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及时全面了解有关领域新成果、新水平、新动向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5720" y="499248"/>
            <a:ext cx="8072494" cy="5358644"/>
            <a:chOff x="285720" y="357166"/>
            <a:chExt cx="8072494" cy="535864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7224" y="4284668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会议论文</a:t>
              </a:r>
              <a:endParaRPr lang="zh-CN" altLang="en-US" sz="2200" b="1" dirty="0"/>
            </a:p>
          </p:txBody>
        </p:sp>
        <p:pic>
          <p:nvPicPr>
            <p:cNvPr id="83969" name="Picture 1" descr="C:\Users\Administrator.HYB70-20131106M\AppData\Roaming\Tencent\Users\3754226\QQ\WinTemp\RichOle\%CT0{KM6{RF9B{@6{B}{1K4.png"/>
            <p:cNvPicPr>
              <a:picLocks noChangeAspect="1" noChangeArrowheads="1"/>
            </p:cNvPicPr>
            <p:nvPr/>
          </p:nvPicPr>
          <p:blipFill>
            <a:blip r:embed="rId3"/>
            <a:srcRect b="7878"/>
            <a:stretch>
              <a:fillRect/>
            </a:stretch>
          </p:blipFill>
          <p:spPr bwMode="auto">
            <a:xfrm>
              <a:off x="928662" y="357166"/>
              <a:ext cx="7358114" cy="3857652"/>
            </a:xfrm>
            <a:prstGeom prst="rect">
              <a:avLst/>
            </a:prstGeom>
            <a:noFill/>
          </p:spPr>
        </p:pic>
      </p:grpSp>
      <p:grpSp>
        <p:nvGrpSpPr>
          <p:cNvPr id="10" name="组合 9"/>
          <p:cNvGrpSpPr/>
          <p:nvPr/>
        </p:nvGrpSpPr>
        <p:grpSpPr>
          <a:xfrm>
            <a:off x="285720" y="571480"/>
            <a:ext cx="8072494" cy="5358644"/>
            <a:chOff x="285720" y="499248"/>
            <a:chExt cx="8072494" cy="5358644"/>
          </a:xfrm>
        </p:grpSpPr>
        <p:pic>
          <p:nvPicPr>
            <p:cNvPr id="11" name="Picture 1" descr="C:\Users\Administrator.HYB70-20131106M\AppData\Roaming\Tencent\Users\3754226\QQ\WinTemp\RichOle\W@AB[}ZC~MINUVOCB33O$6Y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500043"/>
              <a:ext cx="7286676" cy="3857652"/>
            </a:xfrm>
            <a:prstGeom prst="rect">
              <a:avLst/>
            </a:prstGeom>
            <a:noFill/>
          </p:spPr>
        </p:pic>
        <p:cxnSp>
          <p:nvCxnSpPr>
            <p:cNvPr id="12" name="直接连接符 11"/>
            <p:cNvCxnSpPr/>
            <p:nvPr/>
          </p:nvCxnSpPr>
          <p:spPr>
            <a:xfrm>
              <a:off x="857224" y="442675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-1821701" y="3178173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285720" y="499248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期刊论文</a:t>
              </a:r>
              <a:endParaRPr lang="zh-CN" altLang="en-US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533323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如果你想申请专利，可以查看同类专利是否已经被他人申请。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5720" y="499248"/>
            <a:ext cx="8072494" cy="5358644"/>
            <a:chOff x="285720" y="499248"/>
            <a:chExt cx="8072494" cy="535864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7224" y="442675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178173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499248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检索专利</a:t>
              </a:r>
              <a:endParaRPr lang="zh-CN" altLang="en-US" sz="2200" b="1" dirty="0"/>
            </a:p>
          </p:txBody>
        </p:sp>
        <p:pic>
          <p:nvPicPr>
            <p:cNvPr id="84994" name="Picture 2" descr="C:\Users\Administrator.HYB70-20131106M\AppData\Roaming\Tencent\Users\3754226\QQ\WinTemp\RichOle\QE{Y%D[JY6I]M~[[~CY(}ON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500042"/>
              <a:ext cx="7072330" cy="38127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4812581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    如果想了解婚姻法中对于保护妇女、儿童、老人合法权益的规定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5720" y="714356"/>
            <a:ext cx="8072494" cy="5429288"/>
            <a:chOff x="285720" y="428604"/>
            <a:chExt cx="8072494" cy="542928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857224" y="442675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rot="5400000">
              <a:off x="-1821701" y="3178173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285720" y="428604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法律法规</a:t>
              </a:r>
              <a:endParaRPr lang="zh-CN" altLang="en-US" sz="2200" b="1" dirty="0"/>
            </a:p>
          </p:txBody>
        </p:sp>
        <p:pic>
          <p:nvPicPr>
            <p:cNvPr id="90113" name="Picture 1" descr="C:\Users\Administrator.HYB70-20131106M\AppData\Roaming\Tencent\Users\3754226\QQ\WinTemp\RichOle\WPMQ1IHZY5C3{DCMB%Q4N9Q.png"/>
            <p:cNvPicPr>
              <a:picLocks noChangeAspect="1" noChangeArrowheads="1"/>
            </p:cNvPicPr>
            <p:nvPr/>
          </p:nvPicPr>
          <p:blipFill>
            <a:blip r:embed="rId2"/>
            <a:srcRect t="3516"/>
            <a:stretch>
              <a:fillRect/>
            </a:stretch>
          </p:blipFill>
          <p:spPr bwMode="auto">
            <a:xfrm>
              <a:off x="928662" y="428604"/>
              <a:ext cx="7358114" cy="39208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4812581"/>
            <a:ext cx="79296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如果考研，了解导师研究方向，研读重要文献；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系统了解导师的学术成果，从而了解导师的学术特点。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5720" y="700532"/>
            <a:ext cx="8186344" cy="5443112"/>
            <a:chOff x="285720" y="700532"/>
            <a:chExt cx="8186344" cy="544311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857224" y="4712502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rot="5400000">
              <a:off x="-1821701" y="3463925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285720" y="71435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查访名师</a:t>
              </a:r>
              <a:endParaRPr lang="zh-CN" altLang="en-US" sz="2200" b="1" dirty="0"/>
            </a:p>
          </p:txBody>
        </p:sp>
        <p:pic>
          <p:nvPicPr>
            <p:cNvPr id="91137" name="Picture 1" descr="C:\Users\Administrator.HYB70-20131106M\AppData\Roaming\Tencent\Users\3754226\QQ\WinTemp\RichOle\6CYG)W@)0A@UYEZ{)FOEY%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9668" y="700532"/>
              <a:ext cx="7572396" cy="39539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944691"/>
            <a:ext cx="762000" cy="665163"/>
            <a:chOff x="1110" y="2656"/>
            <a:chExt cx="1549" cy="1351"/>
          </a:xfrm>
        </p:grpSpPr>
        <p:sp>
          <p:nvSpPr>
            <p:cNvPr id="414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4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2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1200" y="3192465"/>
            <a:ext cx="762000" cy="665163"/>
            <a:chOff x="3174" y="2656"/>
            <a:chExt cx="1549" cy="1351"/>
          </a:xfrm>
        </p:grpSpPr>
        <p:sp>
          <p:nvSpPr>
            <p:cNvPr id="413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6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0" name="Line 11"/>
          <p:cNvSpPr>
            <a:spLocks noChangeShapeType="1"/>
          </p:cNvSpPr>
          <p:nvPr/>
        </p:nvSpPr>
        <p:spPr bwMode="auto">
          <a:xfrm>
            <a:off x="2590800" y="2554291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gray">
          <a:xfrm>
            <a:off x="2178050" y="20431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/>
              <a:t>1</a:t>
            </a:r>
          </a:p>
        </p:txBody>
      </p:sp>
      <p:sp>
        <p:nvSpPr>
          <p:cNvPr id="4102" name="Line 14"/>
          <p:cNvSpPr>
            <a:spLocks noChangeShapeType="1"/>
          </p:cNvSpPr>
          <p:nvPr/>
        </p:nvSpPr>
        <p:spPr bwMode="auto">
          <a:xfrm>
            <a:off x="2590800" y="380206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3000364" y="2000254"/>
            <a:ext cx="29546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 smtClean="0"/>
              <a:t>万方开学季活动介绍</a:t>
            </a:r>
            <a:endParaRPr lang="en-US" altLang="zh-CN" sz="2400" dirty="0"/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gray">
          <a:xfrm>
            <a:off x="2178050" y="32908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/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81200" y="4406911"/>
            <a:ext cx="762000" cy="665163"/>
            <a:chOff x="1110" y="2656"/>
            <a:chExt cx="1549" cy="1351"/>
          </a:xfrm>
        </p:grpSpPr>
        <p:sp>
          <p:nvSpPr>
            <p:cNvPr id="413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6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7" name="Line 25"/>
          <p:cNvSpPr>
            <a:spLocks noChangeShapeType="1"/>
          </p:cNvSpPr>
          <p:nvPr/>
        </p:nvSpPr>
        <p:spPr bwMode="auto">
          <a:xfrm>
            <a:off x="2590800" y="5016511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8" name="Text Box 26"/>
          <p:cNvSpPr txBox="1">
            <a:spLocks noChangeArrowheads="1"/>
          </p:cNvSpPr>
          <p:nvPr/>
        </p:nvSpPr>
        <p:spPr bwMode="auto">
          <a:xfrm>
            <a:off x="3000364" y="3262315"/>
            <a:ext cx="51090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 smtClean="0"/>
              <a:t>第二季万方数据微视频大赛活动介绍</a:t>
            </a:r>
            <a:endParaRPr lang="en-US" altLang="zh-CN" sz="2400" dirty="0"/>
          </a:p>
        </p:txBody>
      </p:sp>
      <p:sp>
        <p:nvSpPr>
          <p:cNvPr id="4109" name="Text Box 27"/>
          <p:cNvSpPr txBox="1">
            <a:spLocks noChangeArrowheads="1"/>
          </p:cNvSpPr>
          <p:nvPr/>
        </p:nvSpPr>
        <p:spPr bwMode="gray">
          <a:xfrm>
            <a:off x="2178050" y="450533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/>
              <a:t>3</a:t>
            </a:r>
          </a:p>
        </p:txBody>
      </p:sp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3000364" y="4441836"/>
            <a:ext cx="387798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 smtClean="0"/>
              <a:t>万方数据知识服务平台详解</a:t>
            </a:r>
            <a:endParaRPr lang="zh-CN" altLang="en-US" sz="2400" dirty="0"/>
          </a:p>
        </p:txBody>
      </p:sp>
      <p:sp>
        <p:nvSpPr>
          <p:cNvPr id="8" name="剪去单角的矩形 7"/>
          <p:cNvSpPr/>
          <p:nvPr/>
        </p:nvSpPr>
        <p:spPr>
          <a:xfrm>
            <a:off x="323528" y="606648"/>
            <a:ext cx="2160240" cy="504056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20" name="TextBox 6"/>
          <p:cNvSpPr txBox="1">
            <a:spLocks noChangeArrowheads="1"/>
          </p:cNvSpPr>
          <p:nvPr/>
        </p:nvSpPr>
        <p:spPr bwMode="auto">
          <a:xfrm>
            <a:off x="468313" y="60642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Calibri" pitchFamily="34" charset="0"/>
              </a:rPr>
              <a:t>CONTENTS</a:t>
            </a:r>
            <a:endParaRPr lang="zh-CN" altLang="en-US" sz="28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572008"/>
            <a:ext cx="792961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某个领域的学术研究是否热门？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某一知识点的研究趋势？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某一知识点的相关研究及新兴热点？知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识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脉络告诉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你</a:t>
            </a:r>
            <a:endParaRPr lang="en-US" altLang="zh-CN" sz="2400" dirty="0" smtClean="0">
              <a:ea typeface="楷体_GB2312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5720" y="285728"/>
            <a:ext cx="8072494" cy="5585988"/>
            <a:chOff x="285720" y="285728"/>
            <a:chExt cx="8072494" cy="558598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857224" y="4440574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5400000">
              <a:off x="-1821701" y="3191997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285720" y="285728"/>
              <a:ext cx="571504" cy="2143140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知识脉络分析</a:t>
              </a:r>
              <a:endParaRPr lang="zh-CN" altLang="en-US" sz="2200" b="1" dirty="0"/>
            </a:p>
          </p:txBody>
        </p:sp>
        <p:pic>
          <p:nvPicPr>
            <p:cNvPr id="93185" name="Picture 1" descr="C:\Users\Administrator.HYB70-20131106M\AppData\Roaming\Tencent\Users\3754226\QQ\WinTemp\RichOle\U%@B%4]OGA}`)VTH%7]0$I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94" y="285728"/>
              <a:ext cx="6929454" cy="4082026"/>
            </a:xfrm>
            <a:prstGeom prst="rect">
              <a:avLst/>
            </a:prstGeom>
            <a:noFill/>
          </p:spPr>
        </p:pic>
      </p:grpSp>
      <p:pic>
        <p:nvPicPr>
          <p:cNvPr id="93187" name="Picture 3" descr="C:\Users\Administrator.HYB70-20131106M\AppData\Roaming\Tencent\Users\3754226\QQ\WinTemp\RichOle\0XNX4_W0(X0$WU)`2])~[[E.png"/>
          <p:cNvPicPr>
            <a:picLocks noChangeAspect="1" noChangeArrowheads="1"/>
          </p:cNvPicPr>
          <p:nvPr/>
        </p:nvPicPr>
        <p:blipFill>
          <a:blip r:embed="rId4"/>
          <a:srcRect t="6101" b="6961"/>
          <a:stretch>
            <a:fillRect/>
          </a:stretch>
        </p:blipFill>
        <p:spPr bwMode="auto">
          <a:xfrm>
            <a:off x="857256" y="285728"/>
            <a:ext cx="821533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714884"/>
            <a:ext cx="7643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你还在为系统获取某个专题信息而为难吗？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万方常整合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深度资源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介绍民生热点，助你写出有深度的文章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5720" y="357166"/>
            <a:ext cx="8072494" cy="5358644"/>
            <a:chOff x="285720" y="357166"/>
            <a:chExt cx="8072494" cy="535864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7224" y="457042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热点专题</a:t>
              </a:r>
              <a:endParaRPr lang="zh-CN" altLang="en-US" sz="2200" b="1" dirty="0"/>
            </a:p>
          </p:txBody>
        </p:sp>
        <p:pic>
          <p:nvPicPr>
            <p:cNvPr id="95234" name="Picture 2" descr="C:\Users\Administrator.HYB70-20131106M\AppData\Roaming\Tencent\Users\3754226\QQ\WinTemp\RichOle\{4@6S8L}57U6`B)5ITP]_(3.jpg"/>
            <p:cNvPicPr>
              <a:picLocks noChangeAspect="1" noChangeArrowheads="1"/>
            </p:cNvPicPr>
            <p:nvPr/>
          </p:nvPicPr>
          <p:blipFill>
            <a:blip r:embed="rId2"/>
            <a:srcRect l="962" t="4885"/>
            <a:stretch>
              <a:fillRect/>
            </a:stretch>
          </p:blipFill>
          <p:spPr bwMode="auto">
            <a:xfrm>
              <a:off x="881603" y="381294"/>
              <a:ext cx="7358082" cy="41730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71488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如何挑选新论文、高质量论文、相关度高的论文进行研读？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5720" y="357166"/>
            <a:ext cx="8072494" cy="5358644"/>
            <a:chOff x="285720" y="357166"/>
            <a:chExt cx="8072494" cy="535864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857224" y="457042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智能排序</a:t>
              </a:r>
              <a:endParaRPr lang="zh-CN" altLang="en-US" sz="2200" b="1" dirty="0"/>
            </a:p>
          </p:txBody>
        </p:sp>
        <p:pic>
          <p:nvPicPr>
            <p:cNvPr id="102401" name="Picture 1" descr="C:\Users\Administrator.HYB70-20131106M\AppData\Roaming\Tencent\Users\3754226\QQ\WinTemp\RichOle\P8B$@Z8K~T5XIC_I4K)}PC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639" y="357166"/>
              <a:ext cx="7401137" cy="4143404"/>
            </a:xfrm>
            <a:prstGeom prst="rect">
              <a:avLst/>
            </a:prstGeom>
            <a:noFill/>
          </p:spPr>
        </p:pic>
        <p:sp>
          <p:nvSpPr>
            <p:cNvPr id="9" name="矩形 8"/>
            <p:cNvSpPr/>
            <p:nvPr/>
          </p:nvSpPr>
          <p:spPr>
            <a:xfrm>
              <a:off x="4500562" y="1714488"/>
              <a:ext cx="2786082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714884"/>
            <a:ext cx="7643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参考文献书写太繁琐！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好论文如何对接到我的文献管理软件？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5720" y="344730"/>
            <a:ext cx="8266981" cy="5371080"/>
            <a:chOff x="285720" y="344730"/>
            <a:chExt cx="8266981" cy="537108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857224" y="457042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导出结果</a:t>
              </a:r>
              <a:endParaRPr lang="zh-CN" altLang="en-US" sz="2200" b="1" dirty="0"/>
            </a:p>
          </p:txBody>
        </p:sp>
        <p:pic>
          <p:nvPicPr>
            <p:cNvPr id="101377" name="Picture 1" descr="C:\Users\Administrator.HYB70-20131106M\AppData\Roaming\Tencent\Users\3754226\QQ\WinTemp\RichOle\`1R01)Q~AVRZ@_R]8COU`IO.png"/>
            <p:cNvPicPr>
              <a:picLocks noChangeAspect="1" noChangeArrowheads="1"/>
            </p:cNvPicPr>
            <p:nvPr/>
          </p:nvPicPr>
          <p:blipFill>
            <a:blip r:embed="rId2"/>
            <a:srcRect b="1726"/>
            <a:stretch>
              <a:fillRect/>
            </a:stretch>
          </p:blipFill>
          <p:spPr bwMode="auto">
            <a:xfrm>
              <a:off x="908867" y="344730"/>
              <a:ext cx="7643834" cy="41558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4714884"/>
            <a:ext cx="7643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学位论文作假行为处理办法</a:t>
            </a:r>
            <a:r>
              <a:rPr lang="en-US" altLang="zh-CN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于</a:t>
            </a:r>
            <a:r>
              <a:rPr lang="en-US" altLang="zh-CN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日</a:t>
            </a: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实施</a:t>
            </a:r>
            <a:endParaRPr lang="en-US" altLang="zh-CN" sz="24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避免碰到“美丽”的意外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5720" y="332803"/>
            <a:ext cx="8072494" cy="5383007"/>
            <a:chOff x="285720" y="332803"/>
            <a:chExt cx="8072494" cy="5383007"/>
          </a:xfrm>
        </p:grpSpPr>
        <p:cxnSp>
          <p:nvCxnSpPr>
            <p:cNvPr id="4" name="直接连接符 3"/>
            <p:cNvCxnSpPr/>
            <p:nvPr/>
          </p:nvCxnSpPr>
          <p:spPr>
            <a:xfrm rot="5400000">
              <a:off x="-1821701" y="3036091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857224" y="4570420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285720" y="357166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相似性检测</a:t>
              </a:r>
              <a:endParaRPr lang="zh-CN" altLang="en-US" sz="2200" b="1" dirty="0"/>
            </a:p>
          </p:txBody>
        </p:sp>
        <p:pic>
          <p:nvPicPr>
            <p:cNvPr id="100353" name="Picture 1" descr="C:\Users\Administrator.HYB70-20131106M\AppData\Roaming\Tencent\Users\3754226\QQ\WinTemp\RichOle\SV)ITY6EJ)YK$PSU(0D8$G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6941" y="332803"/>
              <a:ext cx="7459068" cy="40719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884019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假如你要发表论文，万方的投稿平台可以帮助你找对期刊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5720" y="499248"/>
            <a:ext cx="8143932" cy="5358644"/>
            <a:chOff x="285720" y="499248"/>
            <a:chExt cx="8143932" cy="535864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7224" y="4712502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178173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499248"/>
              <a:ext cx="571504" cy="171451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投稿服务</a:t>
              </a:r>
              <a:endParaRPr lang="zh-CN" altLang="en-US" sz="2200" b="1" dirty="0"/>
            </a:p>
          </p:txBody>
        </p:sp>
        <p:pic>
          <p:nvPicPr>
            <p:cNvPr id="99330" name="Picture 2" descr="C:\Users\Administrator.HYB70-20131106M\AppData\Roaming\Tencent\Users\3754226\QQ\WinTemp\RichOle\VY$8%SY4(@)H294C@({(ZQH.png"/>
            <p:cNvPicPr>
              <a:picLocks noChangeAspect="1" noChangeArrowheads="1"/>
            </p:cNvPicPr>
            <p:nvPr/>
          </p:nvPicPr>
          <p:blipFill>
            <a:blip r:embed="rId2"/>
            <a:srcRect b="3941"/>
            <a:stretch>
              <a:fillRect/>
            </a:stretch>
          </p:blipFill>
          <p:spPr bwMode="auto">
            <a:xfrm>
              <a:off x="928694" y="500042"/>
              <a:ext cx="7500958" cy="40719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884019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如何挑选优质期刊发表论文，期刊统计分析功能助您一臂之力！</a:t>
            </a:r>
            <a:endParaRPr lang="zh-CN" altLang="en-US" sz="2400" b="1" dirty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5720" y="487654"/>
            <a:ext cx="8308340" cy="5370238"/>
            <a:chOff x="285720" y="487654"/>
            <a:chExt cx="8308340" cy="537023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7224" y="4712502"/>
              <a:ext cx="750099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5400000">
              <a:off x="-1821701" y="3178173"/>
              <a:ext cx="535785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285720" y="499248"/>
              <a:ext cx="571504" cy="2215372"/>
            </a:xfrm>
            <a:prstGeom prst="rect">
              <a:avLst/>
            </a:prstGeom>
            <a:solidFill>
              <a:srgbClr val="07C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/>
                <a:t>期刊统计分析</a:t>
              </a:r>
              <a:endParaRPr lang="zh-CN" altLang="en-US" sz="2200" b="1" dirty="0"/>
            </a:p>
          </p:txBody>
        </p:sp>
        <p:pic>
          <p:nvPicPr>
            <p:cNvPr id="103425" name="Picture 1" descr="C:\Users\Administrator.HYB70-20131106M\AppData\Roaming\Tencent\Users\3754226\QQ\WinTemp\RichOle\G[NH0)F4XJ3U0QIARBHYDF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8788" y="487654"/>
              <a:ext cx="7715272" cy="41664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.HYB70-20131106M\AppData\Roaming\Tencent\Users\3754226\QQ\WinTemp\RichOle\0__AZG8X1WUM$(4LF%}WRU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7298"/>
            <a:ext cx="3100213" cy="1285884"/>
          </a:xfrm>
          <a:prstGeom prst="rect">
            <a:avLst/>
          </a:prstGeom>
          <a:noFill/>
        </p:spPr>
      </p:pic>
      <p:cxnSp>
        <p:nvCxnSpPr>
          <p:cNvPr id="3" name="直接连接符 2"/>
          <p:cNvCxnSpPr/>
          <p:nvPr/>
        </p:nvCxnSpPr>
        <p:spPr>
          <a:xfrm>
            <a:off x="2428860" y="2857496"/>
            <a:ext cx="4929222" cy="1588"/>
          </a:xfrm>
          <a:prstGeom prst="line">
            <a:avLst/>
          </a:prstGeom>
          <a:ln>
            <a:solidFill>
              <a:srgbClr val="626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1604" y="3143248"/>
            <a:ext cx="67151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其实，万方的功能不止这些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……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7CF1A"/>
                </a:solidFill>
                <a:latin typeface="黑体" pitchFamily="49" charset="-122"/>
                <a:ea typeface="黑体" pitchFamily="49" charset="-122"/>
              </a:rPr>
              <a:t>让</a:t>
            </a:r>
            <a:r>
              <a:rPr lang="zh-CN" altLang="en-US" sz="3200" b="1" dirty="0" smtClean="0">
                <a:solidFill>
                  <a:srgbClr val="07CF1A"/>
                </a:solidFill>
                <a:latin typeface="黑体" pitchFamily="49" charset="-122"/>
                <a:ea typeface="黑体" pitchFamily="49" charset="-122"/>
              </a:rPr>
              <a:t>我们重新认识一次万方</a:t>
            </a:r>
            <a:endParaRPr lang="en-US" altLang="zh-CN" sz="3200" b="1" dirty="0" smtClean="0">
              <a:solidFill>
                <a:srgbClr val="07CF1A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3200" b="1" dirty="0">
              <a:solidFill>
                <a:srgbClr val="07CF1A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143108" y="4929198"/>
            <a:ext cx="5357850" cy="928694"/>
          </a:xfrm>
          <a:prstGeom prst="roundRect">
            <a:avLst/>
          </a:prstGeom>
          <a:solidFill>
            <a:srgbClr val="07CF1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 smtClean="0"/>
              <a:t>http://g.wanfangdta.com.cn</a:t>
            </a:r>
            <a:endParaRPr lang="zh-CN" alt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Users\Leov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0063" y="2373313"/>
            <a:ext cx="33845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3200">
                <a:solidFill>
                  <a:srgbClr val="FF6600"/>
                </a:solidFill>
                <a:latin typeface="Adobe 黑体 Std R" pitchFamily="34" charset="-122"/>
                <a:ea typeface="Adobe 黑体 Std R" pitchFamily="34" charset="-122"/>
              </a:rPr>
              <a:t>Thank you</a:t>
            </a:r>
          </a:p>
          <a:p>
            <a:pPr algn="r"/>
            <a:r>
              <a:rPr lang="en-US" altLang="zh-CN" sz="280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for listening!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356100" y="2787650"/>
            <a:ext cx="4537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0" y="4395788"/>
            <a:ext cx="3313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Adobe 黑体 Std R" pitchFamily="34" charset="-122"/>
                <a:ea typeface="Adobe 黑体 Std R" pitchFamily="34" charset="-122"/>
              </a:rPr>
              <a:t>上海万方数据有限公司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2000" dirty="0">
                <a:latin typeface="Calibri" pitchFamily="34" charset="0"/>
              </a:rPr>
              <a:t>邮箱</a:t>
            </a:r>
            <a:r>
              <a:rPr lang="en-US" altLang="zh-CN" sz="2000" dirty="0">
                <a:latin typeface="Calibri" pitchFamily="34" charset="0"/>
                <a:hlinkClick r:id="rId3"/>
              </a:rPr>
              <a:t>service@wanfangdata.com.cn</a:t>
            </a:r>
            <a:endParaRPr lang="en-US" altLang="zh-CN" sz="2000" dirty="0">
              <a:latin typeface="Calibri" pitchFamily="34" charset="0"/>
            </a:endParaRPr>
          </a:p>
          <a:p>
            <a:r>
              <a:rPr lang="zh-CN" altLang="en-US" sz="2000" dirty="0">
                <a:latin typeface="Calibri" pitchFamily="34" charset="0"/>
              </a:rPr>
              <a:t>客服电话 </a:t>
            </a:r>
            <a:r>
              <a:rPr lang="en-US" altLang="zh-CN" sz="2000" dirty="0">
                <a:latin typeface="Calibri" pitchFamily="34" charset="0"/>
              </a:rPr>
              <a:t>4000-115-888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35 -0.0148 L -0.00399 -0.01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037 L -0.53143 0.00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.HYB70-20131106M\AppData\Roaming\Tencent\Users\3754226\QQ\WinTemp\RichOle\[GNK480SMJC((EDI~KLQEK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86"/>
            <a:ext cx="9144000" cy="686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 dirty="0" smtClean="0"/>
              <a:t>开学季活动介绍</a:t>
            </a:r>
            <a:endParaRPr lang="zh-CN" altLang="en-US" sz="3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登陆</a:t>
            </a:r>
            <a:r>
              <a:rPr lang="en-US" altLang="zh-CN" dirty="0" smtClean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kaixue.wanfangdata.com.cn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7041" name="Picture 1" descr="C:\Users\Administrator.HYB70-20131106M\AppData\Roaming\Tencent\Users\3754226\QQ\WinTemp\RichOle\W}AN6]ZC_BJ6GNE1U7285X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 dirty="0" smtClean="0"/>
              <a:t>微视频大赛</a:t>
            </a:r>
            <a:r>
              <a:rPr lang="zh-CN" altLang="en-US" sz="3800" b="1" dirty="0" smtClean="0"/>
              <a:t>活动介绍</a:t>
            </a:r>
            <a:endParaRPr lang="zh-CN" altLang="en-US" sz="3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登陆</a:t>
            </a:r>
            <a:r>
              <a:rPr lang="en-US" altLang="zh-CN" dirty="0" smtClean="0">
                <a:hlinkClick r:id="rId2"/>
              </a:rPr>
              <a:t>http://video.wanfangdata.com.cn</a:t>
            </a:r>
            <a:r>
              <a:rPr lang="zh-CN" altLang="en-US" dirty="0" smtClean="0"/>
              <a:t>，查看活动详情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00100" y="571480"/>
            <a:ext cx="7358082" cy="5072098"/>
            <a:chOff x="0" y="214314"/>
            <a:chExt cx="6753225" cy="5333982"/>
          </a:xfrm>
        </p:grpSpPr>
        <p:pic>
          <p:nvPicPr>
            <p:cNvPr id="83969" name="Picture 1" descr="C:\Users\Administrator.HYB70-20131106M\AppData\Roaming\Tencent\Users\3754226\QQ\WinTemp\RichOle\5)SW{({XPBQD__3J{PF_Z@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4314"/>
              <a:ext cx="6753225" cy="866775"/>
            </a:xfrm>
            <a:prstGeom prst="rect">
              <a:avLst/>
            </a:prstGeom>
            <a:noFill/>
          </p:spPr>
        </p:pic>
        <p:pic>
          <p:nvPicPr>
            <p:cNvPr id="83970" name="Picture 2" descr="C:\Users\Administrator.HYB70-20131106M\AppData\Roaming\Tencent\Users\3754226\QQ\WinTemp\RichOle\B0ST34EGKH3OU5C_()0}GTH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1546"/>
              <a:ext cx="6724650" cy="4476750"/>
            </a:xfrm>
            <a:prstGeom prst="rect">
              <a:avLst/>
            </a:prstGeom>
            <a:noFill/>
          </p:spPr>
        </p:pic>
      </p:grpSp>
      <p:sp>
        <p:nvSpPr>
          <p:cNvPr id="7" name="梯形 6"/>
          <p:cNvSpPr/>
          <p:nvPr/>
        </p:nvSpPr>
        <p:spPr>
          <a:xfrm rot="18946057">
            <a:off x="-612864" y="282938"/>
            <a:ext cx="2531747" cy="705560"/>
          </a:xfrm>
          <a:prstGeom prst="trapezoid">
            <a:avLst>
              <a:gd name="adj" fmla="val 103227"/>
            </a:avLst>
          </a:prstGeom>
          <a:solidFill>
            <a:srgbClr val="00D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百度知道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14942" y="1571612"/>
            <a:ext cx="3929058" cy="17145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        在百度知道输“</a:t>
            </a:r>
            <a:r>
              <a:rPr lang="zh-CN" altLang="en-US" sz="2300" b="1" dirty="0" smtClean="0">
                <a:solidFill>
                  <a:srgbClr val="00C057"/>
                </a:solidFill>
              </a:rPr>
              <a:t>万方数据库</a:t>
            </a:r>
            <a:r>
              <a:rPr lang="zh-CN" altLang="en-US" dirty="0" smtClean="0">
                <a:solidFill>
                  <a:schemeClr val="tx1"/>
                </a:solidFill>
              </a:rPr>
              <a:t>”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       好多人在求万方数据库免费帐号，    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很多人羡慕校大学生。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4643438" y="1928802"/>
            <a:ext cx="1071570" cy="1000132"/>
          </a:xfrm>
          <a:prstGeom prst="flowChartConnector">
            <a:avLst/>
          </a:prstGeom>
          <a:solidFill>
            <a:srgbClr val="00DE64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/>
              <a:t>FREE</a:t>
            </a:r>
            <a:endParaRPr lang="zh-CN" altLang="en-US" sz="2200" b="1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5715008" y="2285992"/>
            <a:ext cx="3428992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C:\Users\Administrator.HYB70-20131106M\AppData\Roaming\Tencent\Users\3754226\QQ\WinTemp\RichOle\`H`L[J25}95X(8H}VCFHU3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7215206" cy="4686818"/>
          </a:xfrm>
          <a:prstGeom prst="rect">
            <a:avLst/>
          </a:prstGeom>
          <a:noFill/>
        </p:spPr>
      </p:pic>
      <p:pic>
        <p:nvPicPr>
          <p:cNvPr id="84994" name="Picture 2" descr="C:\Users\Administrator.HYB70-20131106M\AppData\Roaming\Tencent\Users\3754226\QQ\WinTemp\RichOle\1JO%(02$G)]Q~1EF9L0BVJ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7364"/>
            <a:ext cx="3786214" cy="386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C:\Users\Administrator.HYB70-20131106M\AppData\Roaming\Tencent\Users\3754226\QQ\WinTemp\RichOle\0__AZG8X1WUM$(4LF%}WRU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3100213" cy="1285884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857224" y="3143248"/>
            <a:ext cx="750099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2976" y="3357562"/>
            <a:ext cx="6929486" cy="172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很多同学以为万方数据库就是</a:t>
            </a:r>
            <a:r>
              <a:rPr lang="zh-CN" altLang="en-US" sz="3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查论文</a:t>
            </a:r>
            <a:r>
              <a:rPr lang="zh-CN" altLang="en-US" sz="22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用的，</a:t>
            </a:r>
            <a:endParaRPr lang="en-US" altLang="zh-CN" sz="22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因此连万方数据库网页长什么样都不知道，</a:t>
            </a:r>
            <a:endParaRPr lang="en-US" altLang="zh-CN" sz="22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我们总觉得自己离学术太远</a:t>
            </a:r>
            <a:r>
              <a:rPr lang="en-US" altLang="zh-CN" sz="2200" b="1" dirty="0" smtClean="0">
                <a:solidFill>
                  <a:srgbClr val="003366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200" b="1" dirty="0" smtClean="0">
              <a:solidFill>
                <a:srgbClr val="003366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CR0@W$C24{S982GU2[E_QU7.jpg"/>
          <p:cNvPicPr>
            <a:picLocks noChangeAspect="1"/>
          </p:cNvPicPr>
          <p:nvPr/>
        </p:nvPicPr>
        <p:blipFill>
          <a:blip r:embed="rId4"/>
          <a:srcRect t="5480"/>
          <a:stretch>
            <a:fillRect/>
          </a:stretch>
        </p:blipFill>
        <p:spPr>
          <a:xfrm>
            <a:off x="571472" y="928670"/>
            <a:ext cx="2357454" cy="218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附件1：用户使用指南新版</Template>
  <TotalTime>3078</TotalTime>
  <Words>568</Words>
  <Application>Microsoft Macintosh PowerPoint</Application>
  <PresentationFormat>全屏显示(4:3)</PresentationFormat>
  <Paragraphs>80</Paragraphs>
  <Slides>28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1_Office 主题</vt:lpstr>
      <vt:lpstr>Office 主题</vt:lpstr>
      <vt:lpstr>2015，你会用万方数据库吗</vt:lpstr>
      <vt:lpstr>幻灯片 2</vt:lpstr>
      <vt:lpstr>幻灯片 3</vt:lpstr>
      <vt:lpstr>开学季活动介绍</vt:lpstr>
      <vt:lpstr>幻灯片 5</vt:lpstr>
      <vt:lpstr>微视频大赛活动介绍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269</cp:revision>
  <dcterms:created xsi:type="dcterms:W3CDTF">2013-05-22T00:44:55Z</dcterms:created>
  <dcterms:modified xsi:type="dcterms:W3CDTF">2015-10-13T09:23:31Z</dcterms:modified>
</cp:coreProperties>
</file>