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63" r:id="rId4"/>
    <p:sldId id="299" r:id="rId5"/>
    <p:sldId id="300" r:id="rId6"/>
    <p:sldId id="315" r:id="rId7"/>
    <p:sldId id="316" r:id="rId8"/>
    <p:sldId id="318" r:id="rId9"/>
    <p:sldId id="319" r:id="rId10"/>
    <p:sldId id="320" r:id="rId11"/>
    <p:sldId id="321" r:id="rId12"/>
    <p:sldId id="322" r:id="rId13"/>
    <p:sldId id="323" r:id="rId14"/>
    <p:sldId id="265" r:id="rId15"/>
    <p:sldId id="306" r:id="rId16"/>
    <p:sldId id="307" r:id="rId17"/>
    <p:sldId id="310" r:id="rId18"/>
    <p:sldId id="308" r:id="rId19"/>
    <p:sldId id="309" r:id="rId20"/>
    <p:sldId id="311" r:id="rId21"/>
    <p:sldId id="312" r:id="rId22"/>
    <p:sldId id="328" r:id="rId23"/>
    <p:sldId id="313" r:id="rId24"/>
    <p:sldId id="314" r:id="rId25"/>
    <p:sldId id="326" r:id="rId26"/>
    <p:sldId id="327" r:id="rId27"/>
    <p:sldId id="325" r:id="rId28"/>
    <p:sldId id="258" r:id="rId29"/>
  </p:sldIdLst>
  <p:sldSz cx="11161713" cy="7561263"/>
  <p:notesSz cx="6858000" cy="9144000"/>
  <p:defaultTextStyle>
    <a:defPPr>
      <a:defRPr lang="zh-CN"/>
    </a:defPPr>
    <a:lvl1pPr marL="0" algn="l" defTabSz="991210" rtl="0" eaLnBrk="1" latinLnBrk="0" hangingPunct="1">
      <a:defRPr sz="2000" kern="1200">
        <a:solidFill>
          <a:schemeClr val="tx1"/>
        </a:solidFill>
        <a:latin typeface="+mn-lt"/>
        <a:ea typeface="+mn-ea"/>
        <a:cs typeface="+mn-cs"/>
      </a:defRPr>
    </a:lvl1pPr>
    <a:lvl2pPr marL="495605" algn="l" defTabSz="991210" rtl="0" eaLnBrk="1" latinLnBrk="0" hangingPunct="1">
      <a:defRPr sz="2000" kern="1200">
        <a:solidFill>
          <a:schemeClr val="tx1"/>
        </a:solidFill>
        <a:latin typeface="+mn-lt"/>
        <a:ea typeface="+mn-ea"/>
        <a:cs typeface="+mn-cs"/>
      </a:defRPr>
    </a:lvl2pPr>
    <a:lvl3pPr marL="991210" algn="l" defTabSz="991210" rtl="0" eaLnBrk="1" latinLnBrk="0" hangingPunct="1">
      <a:defRPr sz="2000" kern="1200">
        <a:solidFill>
          <a:schemeClr val="tx1"/>
        </a:solidFill>
        <a:latin typeface="+mn-lt"/>
        <a:ea typeface="+mn-ea"/>
        <a:cs typeface="+mn-cs"/>
      </a:defRPr>
    </a:lvl3pPr>
    <a:lvl4pPr marL="1486814" algn="l" defTabSz="991210" rtl="0" eaLnBrk="1" latinLnBrk="0" hangingPunct="1">
      <a:defRPr sz="2000" kern="1200">
        <a:solidFill>
          <a:schemeClr val="tx1"/>
        </a:solidFill>
        <a:latin typeface="+mn-lt"/>
        <a:ea typeface="+mn-ea"/>
        <a:cs typeface="+mn-cs"/>
      </a:defRPr>
    </a:lvl4pPr>
    <a:lvl5pPr marL="1982419" algn="l" defTabSz="991210" rtl="0" eaLnBrk="1" latinLnBrk="0" hangingPunct="1">
      <a:defRPr sz="2000" kern="1200">
        <a:solidFill>
          <a:schemeClr val="tx1"/>
        </a:solidFill>
        <a:latin typeface="+mn-lt"/>
        <a:ea typeface="+mn-ea"/>
        <a:cs typeface="+mn-cs"/>
      </a:defRPr>
    </a:lvl5pPr>
    <a:lvl6pPr marL="2478024" algn="l" defTabSz="991210" rtl="0" eaLnBrk="1" latinLnBrk="0" hangingPunct="1">
      <a:defRPr sz="2000" kern="1200">
        <a:solidFill>
          <a:schemeClr val="tx1"/>
        </a:solidFill>
        <a:latin typeface="+mn-lt"/>
        <a:ea typeface="+mn-ea"/>
        <a:cs typeface="+mn-cs"/>
      </a:defRPr>
    </a:lvl6pPr>
    <a:lvl7pPr marL="2973629" algn="l" defTabSz="991210" rtl="0" eaLnBrk="1" latinLnBrk="0" hangingPunct="1">
      <a:defRPr sz="2000" kern="1200">
        <a:solidFill>
          <a:schemeClr val="tx1"/>
        </a:solidFill>
        <a:latin typeface="+mn-lt"/>
        <a:ea typeface="+mn-ea"/>
        <a:cs typeface="+mn-cs"/>
      </a:defRPr>
    </a:lvl7pPr>
    <a:lvl8pPr marL="3469234" algn="l" defTabSz="991210" rtl="0" eaLnBrk="1" latinLnBrk="0" hangingPunct="1">
      <a:defRPr sz="2000" kern="1200">
        <a:solidFill>
          <a:schemeClr val="tx1"/>
        </a:solidFill>
        <a:latin typeface="+mn-lt"/>
        <a:ea typeface="+mn-ea"/>
        <a:cs typeface="+mn-cs"/>
      </a:defRPr>
    </a:lvl8pPr>
    <a:lvl9pPr marL="3964838" algn="l" defTabSz="991210"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F291D4E4-4435-4508-B407-79BAD2DAD14F}">
          <p14:sldIdLst>
            <p14:sldId id="256"/>
            <p14:sldId id="260"/>
            <p14:sldId id="263"/>
            <p14:sldId id="299"/>
            <p14:sldId id="300"/>
            <p14:sldId id="315"/>
            <p14:sldId id="316"/>
            <p14:sldId id="318"/>
            <p14:sldId id="319"/>
            <p14:sldId id="320"/>
            <p14:sldId id="321"/>
            <p14:sldId id="322"/>
            <p14:sldId id="323"/>
            <p14:sldId id="265"/>
            <p14:sldId id="306"/>
            <p14:sldId id="307"/>
            <p14:sldId id="310"/>
            <p14:sldId id="308"/>
            <p14:sldId id="309"/>
            <p14:sldId id="311"/>
            <p14:sldId id="312"/>
            <p14:sldId id="313"/>
            <p14:sldId id="314"/>
            <p14:sldId id="324"/>
            <p14:sldId id="325"/>
          </p14:sldIdLst>
        </p14:section>
        <p14:section name="无标题节" id="{B7383AA4-3B5B-4F6E-8E1F-C651CD61F423}">
          <p14:sldIdLst>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76" y="-90"/>
      </p:cViewPr>
      <p:guideLst>
        <p:guide orient="horz" pos="2382"/>
        <p:guide pos="351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6C744-2BD7-4279-A456-79581E5CD1A2}"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zh-CN" altLang="en-US"/>
        </a:p>
      </dgm:t>
    </dgm:pt>
    <dgm:pt modelId="{2D0B3696-DF8D-49A8-9F70-1F9C5DF09D6C}">
      <dgm:prSet phldrT="[文本]"/>
      <dgm:spPr/>
      <dgm:t>
        <a:bodyPr/>
        <a:lstStyle/>
        <a:p>
          <a:r>
            <a:rPr lang="zh-CN" altLang="en-US" dirty="0" smtClean="0"/>
            <a:t>学习资源</a:t>
          </a:r>
          <a:endParaRPr lang="zh-CN" altLang="en-US" dirty="0"/>
        </a:p>
      </dgm:t>
    </dgm:pt>
    <dgm:pt modelId="{A8E7C8C9-193E-4EFD-AF64-4F3723489FD4}" type="parTrans" cxnId="{DB52FCCF-1536-4A35-8861-FBFDEEB2EA17}">
      <dgm:prSet/>
      <dgm:spPr/>
      <dgm:t>
        <a:bodyPr/>
        <a:lstStyle/>
        <a:p>
          <a:endParaRPr lang="zh-CN" altLang="en-US"/>
        </a:p>
      </dgm:t>
    </dgm:pt>
    <dgm:pt modelId="{2372ABE2-B229-4144-A9E7-AA497894AA68}" type="sibTrans" cxnId="{DB52FCCF-1536-4A35-8861-FBFDEEB2EA17}">
      <dgm:prSet/>
      <dgm:spPr/>
      <dgm:t>
        <a:bodyPr/>
        <a:lstStyle/>
        <a:p>
          <a:endParaRPr lang="zh-CN" altLang="en-US"/>
        </a:p>
      </dgm:t>
    </dgm:pt>
    <dgm:pt modelId="{7FCAC606-55B8-41FF-91A3-5724A3BAC779}">
      <dgm:prSet phldrT="[文本]"/>
      <dgm:spPr/>
      <dgm:t>
        <a:bodyPr/>
        <a:lstStyle/>
        <a:p>
          <a:r>
            <a:rPr lang="zh-CN" altLang="en-US" dirty="0" smtClean="0"/>
            <a:t>学习资料：新东方内部权威资料，如课堂讲义、学习笔记、电子期刊。</a:t>
          </a:r>
          <a:endParaRPr lang="zh-CN" altLang="en-US" dirty="0"/>
        </a:p>
      </dgm:t>
    </dgm:pt>
    <dgm:pt modelId="{C8FEE1AD-5698-4C91-AEB5-61A098668486}" type="parTrans" cxnId="{24B12BFC-AAB0-409A-B659-FC613F5B15D6}">
      <dgm:prSet/>
      <dgm:spPr/>
      <dgm:t>
        <a:bodyPr/>
        <a:lstStyle/>
        <a:p>
          <a:endParaRPr lang="zh-CN" altLang="en-US"/>
        </a:p>
      </dgm:t>
    </dgm:pt>
    <dgm:pt modelId="{85010828-A225-40D2-9216-816180F7077C}" type="sibTrans" cxnId="{24B12BFC-AAB0-409A-B659-FC613F5B15D6}">
      <dgm:prSet/>
      <dgm:spPr/>
      <dgm:t>
        <a:bodyPr/>
        <a:lstStyle/>
        <a:p>
          <a:endParaRPr lang="zh-CN" altLang="en-US"/>
        </a:p>
      </dgm:t>
    </dgm:pt>
    <dgm:pt modelId="{4DD656AF-E1CC-420D-A394-BB09CA80D9D7}">
      <dgm:prSet phldrT="[文本]"/>
      <dgm:spPr/>
      <dgm:t>
        <a:bodyPr/>
        <a:lstStyle/>
        <a:p>
          <a:r>
            <a:rPr lang="zh-CN" altLang="en-US" dirty="0" smtClean="0"/>
            <a:t>学习功能</a:t>
          </a:r>
          <a:endParaRPr lang="zh-CN" altLang="en-US" dirty="0"/>
        </a:p>
      </dgm:t>
    </dgm:pt>
    <dgm:pt modelId="{8BA37E08-630D-45DB-A68B-F5B5F469CF96}" type="parTrans" cxnId="{71976082-F032-42DF-A3E9-1AC06D021804}">
      <dgm:prSet/>
      <dgm:spPr/>
      <dgm:t>
        <a:bodyPr/>
        <a:lstStyle/>
        <a:p>
          <a:endParaRPr lang="zh-CN" altLang="en-US"/>
        </a:p>
      </dgm:t>
    </dgm:pt>
    <dgm:pt modelId="{43737B4B-5550-4849-B4E5-BBE6C5AA2E2E}" type="sibTrans" cxnId="{71976082-F032-42DF-A3E9-1AC06D021804}">
      <dgm:prSet/>
      <dgm:spPr/>
      <dgm:t>
        <a:bodyPr/>
        <a:lstStyle/>
        <a:p>
          <a:endParaRPr lang="zh-CN" altLang="en-US"/>
        </a:p>
      </dgm:t>
    </dgm:pt>
    <dgm:pt modelId="{75A401D0-C33D-4E11-8A47-948BEE83A87A}">
      <dgm:prSet phldrT="[文本]"/>
      <dgm:spPr/>
      <dgm:t>
        <a:bodyPr/>
        <a:lstStyle/>
        <a:p>
          <a:r>
            <a:rPr lang="zh-CN" altLang="en-US" dirty="0" smtClean="0"/>
            <a:t>检索功能：检索考试</a:t>
          </a:r>
          <a:r>
            <a:rPr lang="en-US" altLang="zh-CN" dirty="0" smtClean="0"/>
            <a:t>/</a:t>
          </a:r>
          <a:r>
            <a:rPr lang="zh-CN" altLang="en-US" dirty="0" smtClean="0"/>
            <a:t>课程，</a:t>
          </a:r>
          <a:r>
            <a:rPr lang="zh-CN" dirty="0" smtClean="0"/>
            <a:t>帮助用户在海量</a:t>
          </a:r>
          <a:r>
            <a:rPr lang="zh-CN" altLang="en-US" dirty="0" smtClean="0"/>
            <a:t>信息</a:t>
          </a:r>
          <a:r>
            <a:rPr lang="zh-CN" dirty="0" smtClean="0"/>
            <a:t>中寻找对自己有价值的内容，结果以列表方式呈现，让用户体验极速和精准</a:t>
          </a:r>
          <a:r>
            <a:rPr lang="zh-CN" altLang="en-US" dirty="0" smtClean="0"/>
            <a:t>。</a:t>
          </a:r>
          <a:endParaRPr lang="zh-CN" altLang="en-US" dirty="0"/>
        </a:p>
      </dgm:t>
    </dgm:pt>
    <dgm:pt modelId="{8A155D41-0A7A-4F24-913D-B7273A7F703F}" type="parTrans" cxnId="{00D787AA-9A8D-4F42-9060-A0487581698D}">
      <dgm:prSet/>
      <dgm:spPr/>
      <dgm:t>
        <a:bodyPr/>
        <a:lstStyle/>
        <a:p>
          <a:endParaRPr lang="zh-CN" altLang="en-US"/>
        </a:p>
      </dgm:t>
    </dgm:pt>
    <dgm:pt modelId="{584F42D0-908C-4797-8CB1-84B299166C6B}" type="sibTrans" cxnId="{00D787AA-9A8D-4F42-9060-A0487581698D}">
      <dgm:prSet/>
      <dgm:spPr/>
      <dgm:t>
        <a:bodyPr/>
        <a:lstStyle/>
        <a:p>
          <a:endParaRPr lang="zh-CN" altLang="en-US"/>
        </a:p>
      </dgm:t>
    </dgm:pt>
    <dgm:pt modelId="{C9DDE80C-AC97-4018-BB99-6B0626489E5A}">
      <dgm:prSet phldrT="[文本]"/>
      <dgm:spPr/>
      <dgm:t>
        <a:bodyPr/>
        <a:lstStyle/>
        <a:p>
          <a:r>
            <a:rPr lang="zh-CN" altLang="en-US" dirty="0" smtClean="0"/>
            <a:t>下载功能：实现学习资料在线下载，即便离线也可正常学习。</a:t>
          </a:r>
          <a:endParaRPr lang="zh-CN" altLang="en-US" dirty="0"/>
        </a:p>
      </dgm:t>
    </dgm:pt>
    <dgm:pt modelId="{9F5ADC65-5ED4-4CD2-AEDD-217614A6BC7C}" type="parTrans" cxnId="{C79AE8DE-A5A5-4543-9696-0F9ED51AA510}">
      <dgm:prSet/>
      <dgm:spPr/>
      <dgm:t>
        <a:bodyPr/>
        <a:lstStyle/>
        <a:p>
          <a:endParaRPr lang="zh-CN" altLang="en-US"/>
        </a:p>
      </dgm:t>
    </dgm:pt>
    <dgm:pt modelId="{2289D425-D839-4D1A-9667-71FA7AC7D7FC}" type="sibTrans" cxnId="{C79AE8DE-A5A5-4543-9696-0F9ED51AA510}">
      <dgm:prSet/>
      <dgm:spPr/>
      <dgm:t>
        <a:bodyPr/>
        <a:lstStyle/>
        <a:p>
          <a:endParaRPr lang="zh-CN" altLang="en-US"/>
        </a:p>
      </dgm:t>
    </dgm:pt>
    <dgm:pt modelId="{63B9D5F1-9304-4B18-B525-367ED0EE3BF9}">
      <dgm:prSet phldrT="[文本]"/>
      <dgm:spPr/>
      <dgm:t>
        <a:bodyPr/>
        <a:lstStyle/>
        <a:p>
          <a:r>
            <a:rPr lang="zh-CN" altLang="en-US" dirty="0" smtClean="0"/>
            <a:t>学习课程</a:t>
          </a:r>
          <a:endParaRPr lang="zh-CN" altLang="en-US" dirty="0"/>
        </a:p>
      </dgm:t>
    </dgm:pt>
    <dgm:pt modelId="{C72270E7-CE3F-4E60-AAC5-60D10CEC9734}" type="parTrans" cxnId="{BCA11B03-A69E-4653-9A21-24D6C223EF64}">
      <dgm:prSet/>
      <dgm:spPr/>
      <dgm:t>
        <a:bodyPr/>
        <a:lstStyle/>
        <a:p>
          <a:endParaRPr lang="zh-CN" altLang="en-US"/>
        </a:p>
      </dgm:t>
    </dgm:pt>
    <dgm:pt modelId="{D5F6BA95-A121-4E78-AECB-7257F8EF8973}" type="sibTrans" cxnId="{BCA11B03-A69E-4653-9A21-24D6C223EF64}">
      <dgm:prSet/>
      <dgm:spPr/>
      <dgm:t>
        <a:bodyPr/>
        <a:lstStyle/>
        <a:p>
          <a:endParaRPr lang="zh-CN" altLang="en-US"/>
        </a:p>
      </dgm:t>
    </dgm:pt>
    <dgm:pt modelId="{FA0B281A-755D-4564-A338-75352E9FC378}">
      <dgm:prSet phldrT="[文本]"/>
      <dgm:spPr/>
      <dgm:t>
        <a:bodyPr/>
        <a:lstStyle/>
        <a:p>
          <a:r>
            <a:rPr lang="zh-CN" altLang="en-US" dirty="0" smtClean="0"/>
            <a:t>课程分类清晰：国内应试、出国留学、应用外语、在职等多类别考试，满足不同类型的学员需求。</a:t>
          </a:r>
          <a:endParaRPr lang="zh-CN" altLang="en-US" dirty="0"/>
        </a:p>
      </dgm:t>
    </dgm:pt>
    <dgm:pt modelId="{ED08C159-D23E-49E6-A1C9-7C9361A98FB5}" type="parTrans" cxnId="{AD5829C7-9041-4BEA-8A0C-321B7E43A0AC}">
      <dgm:prSet/>
      <dgm:spPr/>
      <dgm:t>
        <a:bodyPr/>
        <a:lstStyle/>
        <a:p>
          <a:endParaRPr lang="zh-CN" altLang="en-US"/>
        </a:p>
      </dgm:t>
    </dgm:pt>
    <dgm:pt modelId="{8D84103C-FF3D-4FBA-B9D5-69DFADBA7A74}" type="sibTrans" cxnId="{AD5829C7-9041-4BEA-8A0C-321B7E43A0AC}">
      <dgm:prSet/>
      <dgm:spPr/>
      <dgm:t>
        <a:bodyPr/>
        <a:lstStyle/>
        <a:p>
          <a:endParaRPr lang="zh-CN" altLang="en-US"/>
        </a:p>
      </dgm:t>
    </dgm:pt>
    <dgm:pt modelId="{55C853F7-E992-4303-A473-872B985C8E6F}">
      <dgm:prSet phldrT="[文本]"/>
      <dgm:spPr/>
      <dgm:t>
        <a:bodyPr/>
        <a:lstStyle/>
        <a:p>
          <a:r>
            <a:rPr lang="zh-CN" altLang="en-US" dirty="0" smtClean="0"/>
            <a:t>课程体系全面：基础精讲、强化冲刺、应试技巧等课程，满足不同水平学员需求。</a:t>
          </a:r>
          <a:endParaRPr lang="zh-CN" altLang="en-US" dirty="0"/>
        </a:p>
      </dgm:t>
    </dgm:pt>
    <dgm:pt modelId="{4E7C6DD4-9327-4E43-9E7D-EA62D30B9A54}" type="parTrans" cxnId="{DC49CCA2-D54A-4B66-834A-BA3038046E15}">
      <dgm:prSet/>
      <dgm:spPr/>
      <dgm:t>
        <a:bodyPr/>
        <a:lstStyle/>
        <a:p>
          <a:endParaRPr lang="zh-CN" altLang="en-US"/>
        </a:p>
      </dgm:t>
    </dgm:pt>
    <dgm:pt modelId="{AFAB29F9-9F64-480A-AD29-FDE221B25EAF}" type="sibTrans" cxnId="{DC49CCA2-D54A-4B66-834A-BA3038046E15}">
      <dgm:prSet/>
      <dgm:spPr/>
      <dgm:t>
        <a:bodyPr/>
        <a:lstStyle/>
        <a:p>
          <a:endParaRPr lang="zh-CN" altLang="en-US"/>
        </a:p>
      </dgm:t>
    </dgm:pt>
    <dgm:pt modelId="{D776D847-B02B-4220-96B3-06CF1801C5CE}">
      <dgm:prSet phldrT="[文本]"/>
      <dgm:spPr/>
      <dgm:t>
        <a:bodyPr/>
        <a:lstStyle/>
        <a:p>
          <a:r>
            <a:rPr lang="zh-CN" altLang="en-US" dirty="0" smtClean="0"/>
            <a:t>学习资讯：及时准确的学习资讯，如考试信息、出国留学、文化资讯；帮助考生第一时间掌握政策信息。</a:t>
          </a:r>
          <a:endParaRPr lang="zh-CN" altLang="en-US" dirty="0"/>
        </a:p>
      </dgm:t>
    </dgm:pt>
    <dgm:pt modelId="{8FA2554D-3DEB-492E-8970-74C220235F91}" type="parTrans" cxnId="{489A6BC9-5FEA-4716-A7B2-F9F924F771B2}">
      <dgm:prSet/>
      <dgm:spPr/>
      <dgm:t>
        <a:bodyPr/>
        <a:lstStyle/>
        <a:p>
          <a:endParaRPr lang="zh-CN" altLang="en-US"/>
        </a:p>
      </dgm:t>
    </dgm:pt>
    <dgm:pt modelId="{84F82993-34DB-41BC-AC49-2884D2672945}" type="sibTrans" cxnId="{489A6BC9-5FEA-4716-A7B2-F9F924F771B2}">
      <dgm:prSet/>
      <dgm:spPr/>
      <dgm:t>
        <a:bodyPr/>
        <a:lstStyle/>
        <a:p>
          <a:endParaRPr lang="zh-CN" altLang="en-US"/>
        </a:p>
      </dgm:t>
    </dgm:pt>
    <dgm:pt modelId="{1BD1FFAC-BF9B-406A-AE8C-EF2754A35906}">
      <dgm:prSet phldrT="[文本]"/>
      <dgm:spPr/>
      <dgm:t>
        <a:bodyPr/>
        <a:lstStyle/>
        <a:p>
          <a:r>
            <a:rPr lang="zh-CN" altLang="en-US" dirty="0" smtClean="0"/>
            <a:t>学习视频：新东方内部讲师经典视频，如励志视频、高校讲座；传递积极向上的人生态度、奋发向上的学习精神。</a:t>
          </a:r>
          <a:endParaRPr lang="zh-CN" altLang="en-US" dirty="0"/>
        </a:p>
      </dgm:t>
    </dgm:pt>
    <dgm:pt modelId="{5CA5E8CD-597E-412C-8690-167C5375141A}" type="parTrans" cxnId="{2F603290-3909-4628-BB05-9ED6C145E653}">
      <dgm:prSet/>
      <dgm:spPr/>
      <dgm:t>
        <a:bodyPr/>
        <a:lstStyle/>
        <a:p>
          <a:endParaRPr lang="zh-CN" altLang="en-US"/>
        </a:p>
      </dgm:t>
    </dgm:pt>
    <dgm:pt modelId="{CC9A739E-6A43-492F-AA2C-6FC6E2E03DA0}" type="sibTrans" cxnId="{2F603290-3909-4628-BB05-9ED6C145E653}">
      <dgm:prSet/>
      <dgm:spPr/>
      <dgm:t>
        <a:bodyPr/>
        <a:lstStyle/>
        <a:p>
          <a:endParaRPr lang="zh-CN" altLang="en-US"/>
        </a:p>
      </dgm:t>
    </dgm:pt>
    <dgm:pt modelId="{0530402F-FDEA-4C2D-A3C5-C5A59894F127}">
      <dgm:prSet phldrT="[文本]"/>
      <dgm:spPr/>
      <dgm:t>
        <a:bodyPr/>
        <a:lstStyle/>
        <a:p>
          <a:r>
            <a:rPr lang="zh-CN" altLang="en-US" dirty="0" smtClean="0"/>
            <a:t>学习互动：实时与非实时在线互动，如</a:t>
          </a:r>
          <a:r>
            <a:rPr lang="en-US" altLang="zh-CN" dirty="0" smtClean="0"/>
            <a:t>YY</a:t>
          </a:r>
          <a:r>
            <a:rPr lang="zh-CN" altLang="en-US" dirty="0" smtClean="0"/>
            <a:t>实时讲座、论坛、知识堂；可以与同路人交流互动，共同探讨学习疑问。</a:t>
          </a:r>
          <a:endParaRPr lang="zh-CN" altLang="en-US" dirty="0"/>
        </a:p>
      </dgm:t>
    </dgm:pt>
    <dgm:pt modelId="{36617158-5D62-47B0-BEB2-DA41AC1DD1E7}" type="parTrans" cxnId="{C9E75253-0FB8-4D86-9040-DB108D51C1FB}">
      <dgm:prSet/>
      <dgm:spPr/>
      <dgm:t>
        <a:bodyPr/>
        <a:lstStyle/>
        <a:p>
          <a:endParaRPr lang="zh-CN" altLang="en-US"/>
        </a:p>
      </dgm:t>
    </dgm:pt>
    <dgm:pt modelId="{45C16D8C-99FF-4F59-B085-9066FD651147}" type="sibTrans" cxnId="{C9E75253-0FB8-4D86-9040-DB108D51C1FB}">
      <dgm:prSet/>
      <dgm:spPr/>
      <dgm:t>
        <a:bodyPr/>
        <a:lstStyle/>
        <a:p>
          <a:endParaRPr lang="zh-CN" altLang="en-US"/>
        </a:p>
      </dgm:t>
    </dgm:pt>
    <dgm:pt modelId="{D681F091-C098-407F-BAF3-87FBE8C2F0AE}">
      <dgm:prSet phldrT="[文本]"/>
      <dgm:spPr/>
      <dgm:t>
        <a:bodyPr/>
        <a:lstStyle/>
        <a:p>
          <a:r>
            <a:rPr lang="zh-CN" altLang="en-US" dirty="0" smtClean="0"/>
            <a:t>在线播放：直接在线播放视频、音频，实现在线学习。</a:t>
          </a:r>
          <a:endParaRPr lang="zh-CN" altLang="en-US" dirty="0"/>
        </a:p>
      </dgm:t>
    </dgm:pt>
    <dgm:pt modelId="{3E70DD59-EB59-449D-8E36-F7F1A315B4DE}" type="parTrans" cxnId="{43D2C55A-4788-4F9F-97E3-83313711ACB0}">
      <dgm:prSet/>
      <dgm:spPr/>
      <dgm:t>
        <a:bodyPr/>
        <a:lstStyle/>
        <a:p>
          <a:endParaRPr lang="zh-CN" altLang="en-US"/>
        </a:p>
      </dgm:t>
    </dgm:pt>
    <dgm:pt modelId="{D18B4899-80C2-4FA7-A027-A05795FB4DE3}" type="sibTrans" cxnId="{43D2C55A-4788-4F9F-97E3-83313711ACB0}">
      <dgm:prSet/>
      <dgm:spPr/>
      <dgm:t>
        <a:bodyPr/>
        <a:lstStyle/>
        <a:p>
          <a:endParaRPr lang="zh-CN" altLang="en-US"/>
        </a:p>
      </dgm:t>
    </dgm:pt>
    <dgm:pt modelId="{329C2E67-274C-4F50-AF9B-8CE054BBA245}">
      <dgm:prSet phldrT="[文本]"/>
      <dgm:spPr/>
      <dgm:t>
        <a:bodyPr/>
        <a:lstStyle/>
        <a:p>
          <a:r>
            <a:rPr lang="zh-CN" altLang="en-US" dirty="0" smtClean="0"/>
            <a:t>直播课堂：</a:t>
          </a:r>
          <a:r>
            <a:rPr lang="en-US" altLang="zh-CN" dirty="0" smtClean="0"/>
            <a:t>YY</a:t>
          </a:r>
          <a:r>
            <a:rPr lang="zh-CN" altLang="en-US" dirty="0" smtClean="0"/>
            <a:t>直播课堂学习，学员与老师在线互动，及时解决疑难问题。</a:t>
          </a:r>
          <a:endParaRPr lang="zh-CN" altLang="en-US" dirty="0"/>
        </a:p>
      </dgm:t>
    </dgm:pt>
    <dgm:pt modelId="{CD911481-594B-42D4-BE90-78EB596E9A6F}" type="parTrans" cxnId="{F48065B8-45E3-48F2-86C5-6DF178E59E1E}">
      <dgm:prSet/>
      <dgm:spPr/>
      <dgm:t>
        <a:bodyPr/>
        <a:lstStyle/>
        <a:p>
          <a:endParaRPr lang="zh-CN" altLang="en-US"/>
        </a:p>
      </dgm:t>
    </dgm:pt>
    <dgm:pt modelId="{411B7BC6-0036-4D5A-A1B9-1930726ED230}" type="sibTrans" cxnId="{F48065B8-45E3-48F2-86C5-6DF178E59E1E}">
      <dgm:prSet/>
      <dgm:spPr/>
      <dgm:t>
        <a:bodyPr/>
        <a:lstStyle/>
        <a:p>
          <a:endParaRPr lang="zh-CN" altLang="en-US"/>
        </a:p>
      </dgm:t>
    </dgm:pt>
    <dgm:pt modelId="{ECDC00CD-A28A-4535-84B5-C6502E5A62AD}">
      <dgm:prSet phldrT="[文本]"/>
      <dgm:spPr/>
      <dgm:t>
        <a:bodyPr/>
        <a:lstStyle/>
        <a:p>
          <a:r>
            <a:rPr lang="zh-CN" altLang="en-US" dirty="0" smtClean="0"/>
            <a:t>教学形式多样：直观教学、情景教学、微课堂、</a:t>
          </a:r>
          <a:r>
            <a:rPr lang="en-US" altLang="zh-CN" dirty="0" smtClean="0"/>
            <a:t>flash</a:t>
          </a:r>
          <a:r>
            <a:rPr lang="zh-CN" altLang="en-US" dirty="0" smtClean="0"/>
            <a:t>教学等，教学形式活泼生动，提高学习兴趣。</a:t>
          </a:r>
          <a:endParaRPr lang="zh-CN" altLang="en-US" dirty="0"/>
        </a:p>
      </dgm:t>
    </dgm:pt>
    <dgm:pt modelId="{2E2C696E-3223-4A1C-82CF-27DCE25DAD9D}" type="parTrans" cxnId="{C5E76EDE-A090-4955-90BA-8888B2B2AA10}">
      <dgm:prSet/>
      <dgm:spPr/>
      <dgm:t>
        <a:bodyPr/>
        <a:lstStyle/>
        <a:p>
          <a:endParaRPr lang="zh-CN" altLang="en-US"/>
        </a:p>
      </dgm:t>
    </dgm:pt>
    <dgm:pt modelId="{2BA9D88C-454F-437C-A5C3-433A26941345}" type="sibTrans" cxnId="{C5E76EDE-A090-4955-90BA-8888B2B2AA10}">
      <dgm:prSet/>
      <dgm:spPr/>
      <dgm:t>
        <a:bodyPr/>
        <a:lstStyle/>
        <a:p>
          <a:endParaRPr lang="zh-CN" altLang="en-US"/>
        </a:p>
      </dgm:t>
    </dgm:pt>
    <dgm:pt modelId="{B244FF16-3DD1-462F-9A9F-2BD2C5818ABE}" type="pres">
      <dgm:prSet presAssocID="{BD96C744-2BD7-4279-A456-79581E5CD1A2}" presName="linearFlow" presStyleCnt="0">
        <dgm:presLayoutVars>
          <dgm:dir/>
          <dgm:animLvl val="lvl"/>
          <dgm:resizeHandles val="exact"/>
        </dgm:presLayoutVars>
      </dgm:prSet>
      <dgm:spPr/>
      <dgm:t>
        <a:bodyPr/>
        <a:lstStyle/>
        <a:p>
          <a:endParaRPr lang="zh-CN" altLang="en-US"/>
        </a:p>
      </dgm:t>
    </dgm:pt>
    <dgm:pt modelId="{AC5C1DE7-3674-480C-A7D9-87DB3D250B6A}" type="pres">
      <dgm:prSet presAssocID="{2D0B3696-DF8D-49A8-9F70-1F9C5DF09D6C}" presName="composite" presStyleCnt="0"/>
      <dgm:spPr/>
    </dgm:pt>
    <dgm:pt modelId="{9F24E070-A2A9-48F6-8AD7-BB3393699A6D}" type="pres">
      <dgm:prSet presAssocID="{2D0B3696-DF8D-49A8-9F70-1F9C5DF09D6C}" presName="parentText" presStyleLbl="alignNode1" presStyleIdx="0" presStyleCnt="3">
        <dgm:presLayoutVars>
          <dgm:chMax val="1"/>
          <dgm:bulletEnabled val="1"/>
        </dgm:presLayoutVars>
      </dgm:prSet>
      <dgm:spPr/>
      <dgm:t>
        <a:bodyPr/>
        <a:lstStyle/>
        <a:p>
          <a:endParaRPr lang="zh-CN" altLang="en-US"/>
        </a:p>
      </dgm:t>
    </dgm:pt>
    <dgm:pt modelId="{6480B7F4-BF8E-45EF-BB71-6946149BA807}" type="pres">
      <dgm:prSet presAssocID="{2D0B3696-DF8D-49A8-9F70-1F9C5DF09D6C}" presName="descendantText" presStyleLbl="alignAcc1" presStyleIdx="0" presStyleCnt="3">
        <dgm:presLayoutVars>
          <dgm:bulletEnabled val="1"/>
        </dgm:presLayoutVars>
      </dgm:prSet>
      <dgm:spPr/>
      <dgm:t>
        <a:bodyPr/>
        <a:lstStyle/>
        <a:p>
          <a:endParaRPr lang="zh-CN" altLang="en-US"/>
        </a:p>
      </dgm:t>
    </dgm:pt>
    <dgm:pt modelId="{7D4C4A61-3098-4230-AD0A-E04090786A04}" type="pres">
      <dgm:prSet presAssocID="{2372ABE2-B229-4144-A9E7-AA497894AA68}" presName="sp" presStyleCnt="0"/>
      <dgm:spPr/>
    </dgm:pt>
    <dgm:pt modelId="{011147D4-34B8-4419-8235-A5D73F306B5B}" type="pres">
      <dgm:prSet presAssocID="{4DD656AF-E1CC-420D-A394-BB09CA80D9D7}" presName="composite" presStyleCnt="0"/>
      <dgm:spPr/>
    </dgm:pt>
    <dgm:pt modelId="{D3CB0A3E-C0A4-4B8A-A768-5593FB1FA577}" type="pres">
      <dgm:prSet presAssocID="{4DD656AF-E1CC-420D-A394-BB09CA80D9D7}" presName="parentText" presStyleLbl="alignNode1" presStyleIdx="1" presStyleCnt="3">
        <dgm:presLayoutVars>
          <dgm:chMax val="1"/>
          <dgm:bulletEnabled val="1"/>
        </dgm:presLayoutVars>
      </dgm:prSet>
      <dgm:spPr/>
      <dgm:t>
        <a:bodyPr/>
        <a:lstStyle/>
        <a:p>
          <a:endParaRPr lang="zh-CN" altLang="en-US"/>
        </a:p>
      </dgm:t>
    </dgm:pt>
    <dgm:pt modelId="{4BB8778F-2F85-4100-B9C9-0420B179E3F3}" type="pres">
      <dgm:prSet presAssocID="{4DD656AF-E1CC-420D-A394-BB09CA80D9D7}" presName="descendantText" presStyleLbl="alignAcc1" presStyleIdx="1" presStyleCnt="3">
        <dgm:presLayoutVars>
          <dgm:bulletEnabled val="1"/>
        </dgm:presLayoutVars>
      </dgm:prSet>
      <dgm:spPr/>
      <dgm:t>
        <a:bodyPr/>
        <a:lstStyle/>
        <a:p>
          <a:endParaRPr lang="zh-CN" altLang="en-US"/>
        </a:p>
      </dgm:t>
    </dgm:pt>
    <dgm:pt modelId="{E4CC2E46-DAA3-44CC-8192-45AF65901853}" type="pres">
      <dgm:prSet presAssocID="{43737B4B-5550-4849-B4E5-BBE6C5AA2E2E}" presName="sp" presStyleCnt="0"/>
      <dgm:spPr/>
    </dgm:pt>
    <dgm:pt modelId="{A1CFBE53-8509-4763-BA0D-9BEF3D86C4E4}" type="pres">
      <dgm:prSet presAssocID="{63B9D5F1-9304-4B18-B525-367ED0EE3BF9}" presName="composite" presStyleCnt="0"/>
      <dgm:spPr/>
    </dgm:pt>
    <dgm:pt modelId="{9DFF6F98-DB48-4524-A7F7-B84D8FC875CC}" type="pres">
      <dgm:prSet presAssocID="{63B9D5F1-9304-4B18-B525-367ED0EE3BF9}" presName="parentText" presStyleLbl="alignNode1" presStyleIdx="2" presStyleCnt="3">
        <dgm:presLayoutVars>
          <dgm:chMax val="1"/>
          <dgm:bulletEnabled val="1"/>
        </dgm:presLayoutVars>
      </dgm:prSet>
      <dgm:spPr/>
      <dgm:t>
        <a:bodyPr/>
        <a:lstStyle/>
        <a:p>
          <a:endParaRPr lang="zh-CN" altLang="en-US"/>
        </a:p>
      </dgm:t>
    </dgm:pt>
    <dgm:pt modelId="{FE7B5422-4B89-4E6B-8E37-A04E706E15C3}" type="pres">
      <dgm:prSet presAssocID="{63B9D5F1-9304-4B18-B525-367ED0EE3BF9}" presName="descendantText" presStyleLbl="alignAcc1" presStyleIdx="2" presStyleCnt="3">
        <dgm:presLayoutVars>
          <dgm:bulletEnabled val="1"/>
        </dgm:presLayoutVars>
      </dgm:prSet>
      <dgm:spPr/>
      <dgm:t>
        <a:bodyPr/>
        <a:lstStyle/>
        <a:p>
          <a:endParaRPr lang="zh-CN" altLang="en-US"/>
        </a:p>
      </dgm:t>
    </dgm:pt>
  </dgm:ptLst>
  <dgm:cxnLst>
    <dgm:cxn modelId="{AE47C78B-EB37-4D4E-AB37-F4BC31708349}" type="presOf" srcId="{D681F091-C098-407F-BAF3-87FBE8C2F0AE}" destId="{4BB8778F-2F85-4100-B9C9-0420B179E3F3}" srcOrd="0" destOrd="2" presId="urn:microsoft.com/office/officeart/2005/8/layout/chevron2"/>
    <dgm:cxn modelId="{AD5829C7-9041-4BEA-8A0C-321B7E43A0AC}" srcId="{63B9D5F1-9304-4B18-B525-367ED0EE3BF9}" destId="{FA0B281A-755D-4564-A338-75352E9FC378}" srcOrd="0" destOrd="0" parTransId="{ED08C159-D23E-49E6-A1C9-7C9361A98FB5}" sibTransId="{8D84103C-FF3D-4FBA-B9D5-69DFADBA7A74}"/>
    <dgm:cxn modelId="{D0A12FEA-8CC1-4E35-B801-2077D2C47CE4}" type="presOf" srcId="{0530402F-FDEA-4C2D-A3C5-C5A59894F127}" destId="{6480B7F4-BF8E-45EF-BB71-6946149BA807}" srcOrd="0" destOrd="3" presId="urn:microsoft.com/office/officeart/2005/8/layout/chevron2"/>
    <dgm:cxn modelId="{6DD7DF1E-5342-43F1-AB50-1E3F8576EBD1}" type="presOf" srcId="{329C2E67-274C-4F50-AF9B-8CE054BBA245}" destId="{4BB8778F-2F85-4100-B9C9-0420B179E3F3}" srcOrd="0" destOrd="3" presId="urn:microsoft.com/office/officeart/2005/8/layout/chevron2"/>
    <dgm:cxn modelId="{2F603290-3909-4628-BB05-9ED6C145E653}" srcId="{2D0B3696-DF8D-49A8-9F70-1F9C5DF09D6C}" destId="{1BD1FFAC-BF9B-406A-AE8C-EF2754A35906}" srcOrd="2" destOrd="0" parTransId="{5CA5E8CD-597E-412C-8690-167C5375141A}" sibTransId="{CC9A739E-6A43-492F-AA2C-6FC6E2E03DA0}"/>
    <dgm:cxn modelId="{578F198D-7D44-4B53-8042-6B57BF052F69}" type="presOf" srcId="{55C853F7-E992-4303-A473-872B985C8E6F}" destId="{FE7B5422-4B89-4E6B-8E37-A04E706E15C3}" srcOrd="0" destOrd="1" presId="urn:microsoft.com/office/officeart/2005/8/layout/chevron2"/>
    <dgm:cxn modelId="{C79AE8DE-A5A5-4543-9696-0F9ED51AA510}" srcId="{4DD656AF-E1CC-420D-A394-BB09CA80D9D7}" destId="{C9DDE80C-AC97-4018-BB99-6B0626489E5A}" srcOrd="1" destOrd="0" parTransId="{9F5ADC65-5ED4-4CD2-AEDD-217614A6BC7C}" sibTransId="{2289D425-D839-4D1A-9667-71FA7AC7D7FC}"/>
    <dgm:cxn modelId="{53275F6B-D630-413D-A269-419D8C49234A}" type="presOf" srcId="{C9DDE80C-AC97-4018-BB99-6B0626489E5A}" destId="{4BB8778F-2F85-4100-B9C9-0420B179E3F3}" srcOrd="0" destOrd="1" presId="urn:microsoft.com/office/officeart/2005/8/layout/chevron2"/>
    <dgm:cxn modelId="{24B12BFC-AAB0-409A-B659-FC613F5B15D6}" srcId="{2D0B3696-DF8D-49A8-9F70-1F9C5DF09D6C}" destId="{7FCAC606-55B8-41FF-91A3-5724A3BAC779}" srcOrd="0" destOrd="0" parTransId="{C8FEE1AD-5698-4C91-AEB5-61A098668486}" sibTransId="{85010828-A225-40D2-9216-816180F7077C}"/>
    <dgm:cxn modelId="{0D42D4BF-71B1-47C7-9E80-37E35CAD89A5}" type="presOf" srcId="{D776D847-B02B-4220-96B3-06CF1801C5CE}" destId="{6480B7F4-BF8E-45EF-BB71-6946149BA807}" srcOrd="0" destOrd="1" presId="urn:microsoft.com/office/officeart/2005/8/layout/chevron2"/>
    <dgm:cxn modelId="{00D787AA-9A8D-4F42-9060-A0487581698D}" srcId="{4DD656AF-E1CC-420D-A394-BB09CA80D9D7}" destId="{75A401D0-C33D-4E11-8A47-948BEE83A87A}" srcOrd="0" destOrd="0" parTransId="{8A155D41-0A7A-4F24-913D-B7273A7F703F}" sibTransId="{584F42D0-908C-4797-8CB1-84B299166C6B}"/>
    <dgm:cxn modelId="{C8BB9FBA-7487-4499-AE93-E9166693CD3C}" type="presOf" srcId="{2D0B3696-DF8D-49A8-9F70-1F9C5DF09D6C}" destId="{9F24E070-A2A9-48F6-8AD7-BB3393699A6D}" srcOrd="0" destOrd="0" presId="urn:microsoft.com/office/officeart/2005/8/layout/chevron2"/>
    <dgm:cxn modelId="{C5E76EDE-A090-4955-90BA-8888B2B2AA10}" srcId="{63B9D5F1-9304-4B18-B525-367ED0EE3BF9}" destId="{ECDC00CD-A28A-4535-84B5-C6502E5A62AD}" srcOrd="2" destOrd="0" parTransId="{2E2C696E-3223-4A1C-82CF-27DCE25DAD9D}" sibTransId="{2BA9D88C-454F-437C-A5C3-433A26941345}"/>
    <dgm:cxn modelId="{F48065B8-45E3-48F2-86C5-6DF178E59E1E}" srcId="{4DD656AF-E1CC-420D-A394-BB09CA80D9D7}" destId="{329C2E67-274C-4F50-AF9B-8CE054BBA245}" srcOrd="3" destOrd="0" parTransId="{CD911481-594B-42D4-BE90-78EB596E9A6F}" sibTransId="{411B7BC6-0036-4D5A-A1B9-1930726ED230}"/>
    <dgm:cxn modelId="{A9679A4C-7A4C-4BC4-938D-94D3C6EA8958}" type="presOf" srcId="{BD96C744-2BD7-4279-A456-79581E5CD1A2}" destId="{B244FF16-3DD1-462F-9A9F-2BD2C5818ABE}" srcOrd="0" destOrd="0" presId="urn:microsoft.com/office/officeart/2005/8/layout/chevron2"/>
    <dgm:cxn modelId="{43D2C55A-4788-4F9F-97E3-83313711ACB0}" srcId="{4DD656AF-E1CC-420D-A394-BB09CA80D9D7}" destId="{D681F091-C098-407F-BAF3-87FBE8C2F0AE}" srcOrd="2" destOrd="0" parTransId="{3E70DD59-EB59-449D-8E36-F7F1A315B4DE}" sibTransId="{D18B4899-80C2-4FA7-A027-A05795FB4DE3}"/>
    <dgm:cxn modelId="{DC49CCA2-D54A-4B66-834A-BA3038046E15}" srcId="{63B9D5F1-9304-4B18-B525-367ED0EE3BF9}" destId="{55C853F7-E992-4303-A473-872B985C8E6F}" srcOrd="1" destOrd="0" parTransId="{4E7C6DD4-9327-4E43-9E7D-EA62D30B9A54}" sibTransId="{AFAB29F9-9F64-480A-AD29-FDE221B25EAF}"/>
    <dgm:cxn modelId="{20862A58-286A-478E-AD90-EA9B84943D75}" type="presOf" srcId="{75A401D0-C33D-4E11-8A47-948BEE83A87A}" destId="{4BB8778F-2F85-4100-B9C9-0420B179E3F3}" srcOrd="0" destOrd="0" presId="urn:microsoft.com/office/officeart/2005/8/layout/chevron2"/>
    <dgm:cxn modelId="{21B2C119-12FC-4CB6-9330-FA394864D1A4}" type="presOf" srcId="{7FCAC606-55B8-41FF-91A3-5724A3BAC779}" destId="{6480B7F4-BF8E-45EF-BB71-6946149BA807}" srcOrd="0" destOrd="0" presId="urn:microsoft.com/office/officeart/2005/8/layout/chevron2"/>
    <dgm:cxn modelId="{489A6BC9-5FEA-4716-A7B2-F9F924F771B2}" srcId="{2D0B3696-DF8D-49A8-9F70-1F9C5DF09D6C}" destId="{D776D847-B02B-4220-96B3-06CF1801C5CE}" srcOrd="1" destOrd="0" parTransId="{8FA2554D-3DEB-492E-8970-74C220235F91}" sibTransId="{84F82993-34DB-41BC-AC49-2884D2672945}"/>
    <dgm:cxn modelId="{BCA11B03-A69E-4653-9A21-24D6C223EF64}" srcId="{BD96C744-2BD7-4279-A456-79581E5CD1A2}" destId="{63B9D5F1-9304-4B18-B525-367ED0EE3BF9}" srcOrd="2" destOrd="0" parTransId="{C72270E7-CE3F-4E60-AAC5-60D10CEC9734}" sibTransId="{D5F6BA95-A121-4E78-AECB-7257F8EF8973}"/>
    <dgm:cxn modelId="{A60B383C-3711-430E-9D3F-2D3AA72C4DF8}" type="presOf" srcId="{ECDC00CD-A28A-4535-84B5-C6502E5A62AD}" destId="{FE7B5422-4B89-4E6B-8E37-A04E706E15C3}" srcOrd="0" destOrd="2" presId="urn:microsoft.com/office/officeart/2005/8/layout/chevron2"/>
    <dgm:cxn modelId="{F89F67CF-9DB5-45A0-B7B4-6DAD83366758}" type="presOf" srcId="{4DD656AF-E1CC-420D-A394-BB09CA80D9D7}" destId="{D3CB0A3E-C0A4-4B8A-A768-5593FB1FA577}" srcOrd="0" destOrd="0" presId="urn:microsoft.com/office/officeart/2005/8/layout/chevron2"/>
    <dgm:cxn modelId="{D5918425-7F46-4308-9EBD-CC0AF6B323DA}" type="presOf" srcId="{63B9D5F1-9304-4B18-B525-367ED0EE3BF9}" destId="{9DFF6F98-DB48-4524-A7F7-B84D8FC875CC}" srcOrd="0" destOrd="0" presId="urn:microsoft.com/office/officeart/2005/8/layout/chevron2"/>
    <dgm:cxn modelId="{DFEFE97F-07B0-40C1-9E20-9B1568E76EF4}" type="presOf" srcId="{FA0B281A-755D-4564-A338-75352E9FC378}" destId="{FE7B5422-4B89-4E6B-8E37-A04E706E15C3}" srcOrd="0" destOrd="0" presId="urn:microsoft.com/office/officeart/2005/8/layout/chevron2"/>
    <dgm:cxn modelId="{C9E75253-0FB8-4D86-9040-DB108D51C1FB}" srcId="{2D0B3696-DF8D-49A8-9F70-1F9C5DF09D6C}" destId="{0530402F-FDEA-4C2D-A3C5-C5A59894F127}" srcOrd="3" destOrd="0" parTransId="{36617158-5D62-47B0-BEB2-DA41AC1DD1E7}" sibTransId="{45C16D8C-99FF-4F59-B085-9066FD651147}"/>
    <dgm:cxn modelId="{71976082-F032-42DF-A3E9-1AC06D021804}" srcId="{BD96C744-2BD7-4279-A456-79581E5CD1A2}" destId="{4DD656AF-E1CC-420D-A394-BB09CA80D9D7}" srcOrd="1" destOrd="0" parTransId="{8BA37E08-630D-45DB-A68B-F5B5F469CF96}" sibTransId="{43737B4B-5550-4849-B4E5-BBE6C5AA2E2E}"/>
    <dgm:cxn modelId="{DB52FCCF-1536-4A35-8861-FBFDEEB2EA17}" srcId="{BD96C744-2BD7-4279-A456-79581E5CD1A2}" destId="{2D0B3696-DF8D-49A8-9F70-1F9C5DF09D6C}" srcOrd="0" destOrd="0" parTransId="{A8E7C8C9-193E-4EFD-AF64-4F3723489FD4}" sibTransId="{2372ABE2-B229-4144-A9E7-AA497894AA68}"/>
    <dgm:cxn modelId="{F02D8DFD-990A-436C-BE7D-D8F903968914}" type="presOf" srcId="{1BD1FFAC-BF9B-406A-AE8C-EF2754A35906}" destId="{6480B7F4-BF8E-45EF-BB71-6946149BA807}" srcOrd="0" destOrd="2" presId="urn:microsoft.com/office/officeart/2005/8/layout/chevron2"/>
    <dgm:cxn modelId="{264553A4-BA72-4F42-8199-6612D8109EC1}" type="presParOf" srcId="{B244FF16-3DD1-462F-9A9F-2BD2C5818ABE}" destId="{AC5C1DE7-3674-480C-A7D9-87DB3D250B6A}" srcOrd="0" destOrd="0" presId="urn:microsoft.com/office/officeart/2005/8/layout/chevron2"/>
    <dgm:cxn modelId="{A7623B15-BD93-4A7B-BF16-07B8F28C9C49}" type="presParOf" srcId="{AC5C1DE7-3674-480C-A7D9-87DB3D250B6A}" destId="{9F24E070-A2A9-48F6-8AD7-BB3393699A6D}" srcOrd="0" destOrd="0" presId="urn:microsoft.com/office/officeart/2005/8/layout/chevron2"/>
    <dgm:cxn modelId="{0F4C397D-AE04-4C6B-B171-B734905AA4B6}" type="presParOf" srcId="{AC5C1DE7-3674-480C-A7D9-87DB3D250B6A}" destId="{6480B7F4-BF8E-45EF-BB71-6946149BA807}" srcOrd="1" destOrd="0" presId="urn:microsoft.com/office/officeart/2005/8/layout/chevron2"/>
    <dgm:cxn modelId="{6845AE6E-5DFD-4028-9695-BBA24A501110}" type="presParOf" srcId="{B244FF16-3DD1-462F-9A9F-2BD2C5818ABE}" destId="{7D4C4A61-3098-4230-AD0A-E04090786A04}" srcOrd="1" destOrd="0" presId="urn:microsoft.com/office/officeart/2005/8/layout/chevron2"/>
    <dgm:cxn modelId="{D37D70D8-A694-46A8-A9B0-3792B7713640}" type="presParOf" srcId="{B244FF16-3DD1-462F-9A9F-2BD2C5818ABE}" destId="{011147D4-34B8-4419-8235-A5D73F306B5B}" srcOrd="2" destOrd="0" presId="urn:microsoft.com/office/officeart/2005/8/layout/chevron2"/>
    <dgm:cxn modelId="{6F79DB79-0DD6-41E4-A033-CF5DCDAFFEF3}" type="presParOf" srcId="{011147D4-34B8-4419-8235-A5D73F306B5B}" destId="{D3CB0A3E-C0A4-4B8A-A768-5593FB1FA577}" srcOrd="0" destOrd="0" presId="urn:microsoft.com/office/officeart/2005/8/layout/chevron2"/>
    <dgm:cxn modelId="{51FE1FE8-557E-4BF6-B2D3-3BC83BED61AB}" type="presParOf" srcId="{011147D4-34B8-4419-8235-A5D73F306B5B}" destId="{4BB8778F-2F85-4100-B9C9-0420B179E3F3}" srcOrd="1" destOrd="0" presId="urn:microsoft.com/office/officeart/2005/8/layout/chevron2"/>
    <dgm:cxn modelId="{D28D8718-1F4B-45A8-8DE9-5C7016832A0E}" type="presParOf" srcId="{B244FF16-3DD1-462F-9A9F-2BD2C5818ABE}" destId="{E4CC2E46-DAA3-44CC-8192-45AF65901853}" srcOrd="3" destOrd="0" presId="urn:microsoft.com/office/officeart/2005/8/layout/chevron2"/>
    <dgm:cxn modelId="{ED4255CF-AA76-4F12-BBC1-8084FA3DD6E7}" type="presParOf" srcId="{B244FF16-3DD1-462F-9A9F-2BD2C5818ABE}" destId="{A1CFBE53-8509-4763-BA0D-9BEF3D86C4E4}" srcOrd="4" destOrd="0" presId="urn:microsoft.com/office/officeart/2005/8/layout/chevron2"/>
    <dgm:cxn modelId="{2B8558D2-FE44-4C21-9A43-B744727CA7C6}" type="presParOf" srcId="{A1CFBE53-8509-4763-BA0D-9BEF3D86C4E4}" destId="{9DFF6F98-DB48-4524-A7F7-B84D8FC875CC}" srcOrd="0" destOrd="0" presId="urn:microsoft.com/office/officeart/2005/8/layout/chevron2"/>
    <dgm:cxn modelId="{D651633E-9010-4457-9410-07BBB09CAF64}" type="presParOf" srcId="{A1CFBE53-8509-4763-BA0D-9BEF3D86C4E4}" destId="{FE7B5422-4B89-4E6B-8E37-A04E706E15C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24E070-A2A9-48F6-8AD7-BB3393699A6D}">
      <dsp:nvSpPr>
        <dsp:cNvPr id="0" name=""/>
        <dsp:cNvSpPr/>
      </dsp:nvSpPr>
      <dsp:spPr>
        <a:xfrm rot="5400000">
          <a:off x="-265919" y="268828"/>
          <a:ext cx="1772797" cy="124095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300" kern="1200" dirty="0" smtClean="0"/>
            <a:t>学习资源</a:t>
          </a:r>
          <a:endParaRPr lang="zh-CN" altLang="en-US" sz="2300" kern="1200" dirty="0"/>
        </a:p>
      </dsp:txBody>
      <dsp:txXfrm rot="5400000">
        <a:off x="-265919" y="268828"/>
        <a:ext cx="1772797" cy="1240958"/>
      </dsp:txXfrm>
    </dsp:sp>
    <dsp:sp modelId="{6480B7F4-BF8E-45EF-BB71-6946149BA807}">
      <dsp:nvSpPr>
        <dsp:cNvPr id="0" name=""/>
        <dsp:cNvSpPr/>
      </dsp:nvSpPr>
      <dsp:spPr>
        <a:xfrm rot="5400000">
          <a:off x="4668684" y="-3424817"/>
          <a:ext cx="1152318" cy="800777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学习资料：新东方内部权威资料，如课堂讲义、学习笔记、电子期刊。</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学习资讯：及时准确的学习资讯，如考试信息、出国留学、文化资讯；帮助考生第一时间掌握政策信息。</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学习视频：新东方内部讲师经典视频，如励志视频、高校讲座；传递积极向上的人生态度、奋发向上的学习精神。</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学习互动：实时与非实时在线互动，如</a:t>
          </a:r>
          <a:r>
            <a:rPr lang="en-US" altLang="zh-CN" sz="1200" kern="1200" dirty="0" smtClean="0"/>
            <a:t>YY</a:t>
          </a:r>
          <a:r>
            <a:rPr lang="zh-CN" altLang="en-US" sz="1200" kern="1200" dirty="0" smtClean="0"/>
            <a:t>实时讲座、论坛、知识堂；可以与同路人交流互动，共同探讨学习疑问。</a:t>
          </a:r>
          <a:endParaRPr lang="zh-CN" altLang="en-US" sz="1200" kern="1200" dirty="0"/>
        </a:p>
      </dsp:txBody>
      <dsp:txXfrm rot="5400000">
        <a:off x="4668684" y="-3424817"/>
        <a:ext cx="1152318" cy="8007771"/>
      </dsp:txXfrm>
    </dsp:sp>
    <dsp:sp modelId="{D3CB0A3E-C0A4-4B8A-A768-5593FB1FA577}">
      <dsp:nvSpPr>
        <dsp:cNvPr id="0" name=""/>
        <dsp:cNvSpPr/>
      </dsp:nvSpPr>
      <dsp:spPr>
        <a:xfrm rot="5400000">
          <a:off x="-265919" y="1849377"/>
          <a:ext cx="1772797" cy="1240958"/>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300" kern="1200" dirty="0" smtClean="0"/>
            <a:t>学习功能</a:t>
          </a:r>
          <a:endParaRPr lang="zh-CN" altLang="en-US" sz="2300" kern="1200" dirty="0"/>
        </a:p>
      </dsp:txBody>
      <dsp:txXfrm rot="5400000">
        <a:off x="-265919" y="1849377"/>
        <a:ext cx="1772797" cy="1240958"/>
      </dsp:txXfrm>
    </dsp:sp>
    <dsp:sp modelId="{4BB8778F-2F85-4100-B9C9-0420B179E3F3}">
      <dsp:nvSpPr>
        <dsp:cNvPr id="0" name=""/>
        <dsp:cNvSpPr/>
      </dsp:nvSpPr>
      <dsp:spPr>
        <a:xfrm rot="5400000">
          <a:off x="4668684" y="-1844268"/>
          <a:ext cx="1152318" cy="8007771"/>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检索功能：检索考试</a:t>
          </a:r>
          <a:r>
            <a:rPr lang="en-US" altLang="zh-CN" sz="1200" kern="1200" dirty="0" smtClean="0"/>
            <a:t>/</a:t>
          </a:r>
          <a:r>
            <a:rPr lang="zh-CN" altLang="en-US" sz="1200" kern="1200" dirty="0" smtClean="0"/>
            <a:t>课程，</a:t>
          </a:r>
          <a:r>
            <a:rPr lang="zh-CN" sz="1200" kern="1200" dirty="0" smtClean="0"/>
            <a:t>帮助用户在海量</a:t>
          </a:r>
          <a:r>
            <a:rPr lang="zh-CN" altLang="en-US" sz="1200" kern="1200" dirty="0" smtClean="0"/>
            <a:t>信息</a:t>
          </a:r>
          <a:r>
            <a:rPr lang="zh-CN" sz="1200" kern="1200" dirty="0" smtClean="0"/>
            <a:t>中寻找对自己有价值的内容，结果以列表方式呈现，让用户体验极速和精准</a:t>
          </a:r>
          <a:r>
            <a:rPr lang="zh-CN" altLang="en-US" sz="1200" kern="1200" dirty="0" smtClean="0"/>
            <a:t>。</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下载功能：实现学习资料在线下载，即便离线也可正常学习。</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在线播放：直接在线播放视频、音频，实现在线学习。</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直播课堂：</a:t>
          </a:r>
          <a:r>
            <a:rPr lang="en-US" altLang="zh-CN" sz="1200" kern="1200" dirty="0" smtClean="0"/>
            <a:t>YY</a:t>
          </a:r>
          <a:r>
            <a:rPr lang="zh-CN" altLang="en-US" sz="1200" kern="1200" dirty="0" smtClean="0"/>
            <a:t>直播课堂学习，学员与老师在线互动，及时解决疑难问题。</a:t>
          </a:r>
          <a:endParaRPr lang="zh-CN" altLang="en-US" sz="1200" kern="1200" dirty="0"/>
        </a:p>
      </dsp:txBody>
      <dsp:txXfrm rot="5400000">
        <a:off x="4668684" y="-1844268"/>
        <a:ext cx="1152318" cy="8007771"/>
      </dsp:txXfrm>
    </dsp:sp>
    <dsp:sp modelId="{9DFF6F98-DB48-4524-A7F7-B84D8FC875CC}">
      <dsp:nvSpPr>
        <dsp:cNvPr id="0" name=""/>
        <dsp:cNvSpPr/>
      </dsp:nvSpPr>
      <dsp:spPr>
        <a:xfrm rot="5400000">
          <a:off x="-265919" y="3429927"/>
          <a:ext cx="1772797" cy="1240958"/>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300" kern="1200" dirty="0" smtClean="0"/>
            <a:t>学习课程</a:t>
          </a:r>
          <a:endParaRPr lang="zh-CN" altLang="en-US" sz="2300" kern="1200" dirty="0"/>
        </a:p>
      </dsp:txBody>
      <dsp:txXfrm rot="5400000">
        <a:off x="-265919" y="3429927"/>
        <a:ext cx="1772797" cy="1240958"/>
      </dsp:txXfrm>
    </dsp:sp>
    <dsp:sp modelId="{FE7B5422-4B89-4E6B-8E37-A04E706E15C3}">
      <dsp:nvSpPr>
        <dsp:cNvPr id="0" name=""/>
        <dsp:cNvSpPr/>
      </dsp:nvSpPr>
      <dsp:spPr>
        <a:xfrm rot="5400000">
          <a:off x="4668684" y="-263719"/>
          <a:ext cx="1152318" cy="8007771"/>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课程分类清晰：国内应试、出国留学、应用外语、在职等多类别考试，满足不同类型的学员需求。</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课程体系全面：基础精讲、强化冲刺、应试技巧等课程，满足不同水平学员需求。</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教学形式多样：直观教学、情景教学、微课堂、</a:t>
          </a:r>
          <a:r>
            <a:rPr lang="en-US" altLang="zh-CN" sz="1200" kern="1200" dirty="0" smtClean="0"/>
            <a:t>flash</a:t>
          </a:r>
          <a:r>
            <a:rPr lang="zh-CN" altLang="en-US" sz="1200" kern="1200" dirty="0" smtClean="0"/>
            <a:t>教学等，教学形式活泼生动，提高学习兴趣。</a:t>
          </a:r>
          <a:endParaRPr lang="zh-CN" altLang="en-US" sz="1200" kern="1200" dirty="0"/>
        </a:p>
      </dsp:txBody>
      <dsp:txXfrm rot="5400000">
        <a:off x="4668684" y="-263719"/>
        <a:ext cx="1152318" cy="80077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CFB92-438F-4388-BD12-BD715D4FDA87}" type="datetimeFigureOut">
              <a:rPr lang="zh-CN" altLang="en-US" smtClean="0"/>
              <a:pPr/>
              <a:t>2013-4-8</a:t>
            </a:fld>
            <a:endParaRPr lang="zh-CN" altLang="en-US"/>
          </a:p>
        </p:txBody>
      </p:sp>
      <p:sp>
        <p:nvSpPr>
          <p:cNvPr id="4" name="幻灯片图像占位符 3"/>
          <p:cNvSpPr>
            <a:spLocks noGrp="1" noRot="1" noChangeAspect="1"/>
          </p:cNvSpPr>
          <p:nvPr>
            <p:ph type="sldImg" idx="2"/>
          </p:nvPr>
        </p:nvSpPr>
        <p:spPr>
          <a:xfrm>
            <a:off x="898525" y="685800"/>
            <a:ext cx="50609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C363E-F75F-4144-B40E-8196B6EF8CCB}" type="slidenum">
              <a:rPr lang="zh-CN" altLang="en-US" smtClean="0"/>
              <a:pPr/>
              <a:t>‹#›</a:t>
            </a:fld>
            <a:endParaRPr lang="zh-CN" altLang="en-US"/>
          </a:p>
        </p:txBody>
      </p:sp>
    </p:spTree>
    <p:extLst>
      <p:ext uri="{BB962C8B-B14F-4D97-AF65-F5344CB8AC3E}">
        <p14:creationId xmlns:p14="http://schemas.microsoft.com/office/powerpoint/2010/main" xmlns="" val="3079479520"/>
      </p:ext>
    </p:extLst>
  </p:cSld>
  <p:clrMap bg1="lt1" tx1="dk1" bg2="lt2" tx2="dk2" accent1="accent1" accent2="accent2" accent3="accent3" accent4="accent4" accent5="accent5" accent6="accent6" hlink="hlink" folHlink="folHlink"/>
  <p:notesStyle>
    <a:lvl1pPr marL="0" algn="l" defTabSz="991210" rtl="0" eaLnBrk="1" latinLnBrk="0" hangingPunct="1">
      <a:defRPr sz="1300" kern="1200">
        <a:solidFill>
          <a:schemeClr val="tx1"/>
        </a:solidFill>
        <a:latin typeface="+mn-lt"/>
        <a:ea typeface="+mn-ea"/>
        <a:cs typeface="+mn-cs"/>
      </a:defRPr>
    </a:lvl1pPr>
    <a:lvl2pPr marL="495605" algn="l" defTabSz="991210" rtl="0" eaLnBrk="1" latinLnBrk="0" hangingPunct="1">
      <a:defRPr sz="1300" kern="1200">
        <a:solidFill>
          <a:schemeClr val="tx1"/>
        </a:solidFill>
        <a:latin typeface="+mn-lt"/>
        <a:ea typeface="+mn-ea"/>
        <a:cs typeface="+mn-cs"/>
      </a:defRPr>
    </a:lvl2pPr>
    <a:lvl3pPr marL="991210" algn="l" defTabSz="991210" rtl="0" eaLnBrk="1" latinLnBrk="0" hangingPunct="1">
      <a:defRPr sz="1300" kern="1200">
        <a:solidFill>
          <a:schemeClr val="tx1"/>
        </a:solidFill>
        <a:latin typeface="+mn-lt"/>
        <a:ea typeface="+mn-ea"/>
        <a:cs typeface="+mn-cs"/>
      </a:defRPr>
    </a:lvl3pPr>
    <a:lvl4pPr marL="1486814" algn="l" defTabSz="991210" rtl="0" eaLnBrk="1" latinLnBrk="0" hangingPunct="1">
      <a:defRPr sz="1300" kern="1200">
        <a:solidFill>
          <a:schemeClr val="tx1"/>
        </a:solidFill>
        <a:latin typeface="+mn-lt"/>
        <a:ea typeface="+mn-ea"/>
        <a:cs typeface="+mn-cs"/>
      </a:defRPr>
    </a:lvl4pPr>
    <a:lvl5pPr marL="1982419" algn="l" defTabSz="991210" rtl="0" eaLnBrk="1" latinLnBrk="0" hangingPunct="1">
      <a:defRPr sz="1300" kern="1200">
        <a:solidFill>
          <a:schemeClr val="tx1"/>
        </a:solidFill>
        <a:latin typeface="+mn-lt"/>
        <a:ea typeface="+mn-ea"/>
        <a:cs typeface="+mn-cs"/>
      </a:defRPr>
    </a:lvl5pPr>
    <a:lvl6pPr marL="2478024" algn="l" defTabSz="991210" rtl="0" eaLnBrk="1" latinLnBrk="0" hangingPunct="1">
      <a:defRPr sz="1300" kern="1200">
        <a:solidFill>
          <a:schemeClr val="tx1"/>
        </a:solidFill>
        <a:latin typeface="+mn-lt"/>
        <a:ea typeface="+mn-ea"/>
        <a:cs typeface="+mn-cs"/>
      </a:defRPr>
    </a:lvl6pPr>
    <a:lvl7pPr marL="2973629" algn="l" defTabSz="991210" rtl="0" eaLnBrk="1" latinLnBrk="0" hangingPunct="1">
      <a:defRPr sz="1300" kern="1200">
        <a:solidFill>
          <a:schemeClr val="tx1"/>
        </a:solidFill>
        <a:latin typeface="+mn-lt"/>
        <a:ea typeface="+mn-ea"/>
        <a:cs typeface="+mn-cs"/>
      </a:defRPr>
    </a:lvl7pPr>
    <a:lvl8pPr marL="3469234" algn="l" defTabSz="991210" rtl="0" eaLnBrk="1" latinLnBrk="0" hangingPunct="1">
      <a:defRPr sz="1300" kern="1200">
        <a:solidFill>
          <a:schemeClr val="tx1"/>
        </a:solidFill>
        <a:latin typeface="+mn-lt"/>
        <a:ea typeface="+mn-ea"/>
        <a:cs typeface="+mn-cs"/>
      </a:defRPr>
    </a:lvl8pPr>
    <a:lvl9pPr marL="3964838" algn="l" defTabSz="99121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8525" y="685800"/>
            <a:ext cx="50609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3C363E-F75F-4144-B40E-8196B6EF8CCB}"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3C363E-F75F-4144-B40E-8196B6EF8CCB}" type="slidenum">
              <a:rPr lang="zh-CN" altLang="en-US" smtClean="0"/>
              <a:pPr/>
              <a:t>8</a:t>
            </a:fld>
            <a:endParaRPr lang="zh-CN" altLang="en-US"/>
          </a:p>
        </p:txBody>
      </p:sp>
    </p:spTree>
    <p:extLst>
      <p:ext uri="{BB962C8B-B14F-4D97-AF65-F5344CB8AC3E}">
        <p14:creationId xmlns:p14="http://schemas.microsoft.com/office/powerpoint/2010/main" xmlns="" val="219660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37130" y="2348896"/>
            <a:ext cx="9487457" cy="162077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74259" y="4284717"/>
            <a:ext cx="7813200" cy="1932323"/>
          </a:xfrm>
        </p:spPr>
        <p:txBody>
          <a:bodyPr/>
          <a:lstStyle>
            <a:lvl1pPr marL="0" indent="0" algn="ctr">
              <a:buNone/>
              <a:defRPr>
                <a:solidFill>
                  <a:schemeClr val="tx1">
                    <a:tint val="75000"/>
                  </a:schemeClr>
                </a:solidFill>
              </a:defRPr>
            </a:lvl1pPr>
            <a:lvl2pPr marL="495605" indent="0" algn="ctr">
              <a:buNone/>
              <a:defRPr>
                <a:solidFill>
                  <a:schemeClr val="tx1">
                    <a:tint val="75000"/>
                  </a:schemeClr>
                </a:solidFill>
              </a:defRPr>
            </a:lvl2pPr>
            <a:lvl3pPr marL="991210" indent="0" algn="ctr">
              <a:buNone/>
              <a:defRPr>
                <a:solidFill>
                  <a:schemeClr val="tx1">
                    <a:tint val="75000"/>
                  </a:schemeClr>
                </a:solidFill>
              </a:defRPr>
            </a:lvl3pPr>
            <a:lvl4pPr marL="1486814" indent="0" algn="ctr">
              <a:buNone/>
              <a:defRPr>
                <a:solidFill>
                  <a:schemeClr val="tx1">
                    <a:tint val="75000"/>
                  </a:schemeClr>
                </a:solidFill>
              </a:defRPr>
            </a:lvl4pPr>
            <a:lvl5pPr marL="1982419" indent="0" algn="ctr">
              <a:buNone/>
              <a:defRPr>
                <a:solidFill>
                  <a:schemeClr val="tx1">
                    <a:tint val="75000"/>
                  </a:schemeClr>
                </a:solidFill>
              </a:defRPr>
            </a:lvl5pPr>
            <a:lvl6pPr marL="2478024" indent="0" algn="ctr">
              <a:buNone/>
              <a:defRPr>
                <a:solidFill>
                  <a:schemeClr val="tx1">
                    <a:tint val="75000"/>
                  </a:schemeClr>
                </a:solidFill>
              </a:defRPr>
            </a:lvl6pPr>
            <a:lvl7pPr marL="2973629" indent="0" algn="ctr">
              <a:buNone/>
              <a:defRPr>
                <a:solidFill>
                  <a:schemeClr val="tx1">
                    <a:tint val="75000"/>
                  </a:schemeClr>
                </a:solidFill>
              </a:defRPr>
            </a:lvl7pPr>
            <a:lvl8pPr marL="3469234" indent="0" algn="ctr">
              <a:buNone/>
              <a:defRPr>
                <a:solidFill>
                  <a:schemeClr val="tx1">
                    <a:tint val="75000"/>
                  </a:schemeClr>
                </a:solidFill>
              </a:defRPr>
            </a:lvl8pPr>
            <a:lvl9pPr marL="396483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092243" y="302804"/>
            <a:ext cx="2511385" cy="645157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58086" y="302804"/>
            <a:ext cx="7348128" cy="645157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81698" y="4858815"/>
            <a:ext cx="9487457" cy="1501751"/>
          </a:xfrm>
        </p:spPr>
        <p:txBody>
          <a:bodyPr anchor="t"/>
          <a:lstStyle>
            <a:lvl1pPr algn="l">
              <a:defRPr sz="4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1698" y="3204786"/>
            <a:ext cx="9487457" cy="1654026"/>
          </a:xfrm>
        </p:spPr>
        <p:txBody>
          <a:bodyPr anchor="b"/>
          <a:lstStyle>
            <a:lvl1pPr marL="0" indent="0">
              <a:buNone/>
              <a:defRPr sz="2200">
                <a:solidFill>
                  <a:schemeClr val="tx1">
                    <a:tint val="75000"/>
                  </a:schemeClr>
                </a:solidFill>
              </a:defRPr>
            </a:lvl1pPr>
            <a:lvl2pPr marL="495605" indent="0">
              <a:buNone/>
              <a:defRPr sz="2000">
                <a:solidFill>
                  <a:schemeClr val="tx1">
                    <a:tint val="75000"/>
                  </a:schemeClr>
                </a:solidFill>
              </a:defRPr>
            </a:lvl2pPr>
            <a:lvl3pPr marL="991210" indent="0">
              <a:buNone/>
              <a:defRPr sz="1700">
                <a:solidFill>
                  <a:schemeClr val="tx1">
                    <a:tint val="75000"/>
                  </a:schemeClr>
                </a:solidFill>
              </a:defRPr>
            </a:lvl3pPr>
            <a:lvl4pPr marL="1486814" indent="0">
              <a:buNone/>
              <a:defRPr sz="1500">
                <a:solidFill>
                  <a:schemeClr val="tx1">
                    <a:tint val="75000"/>
                  </a:schemeClr>
                </a:solidFill>
              </a:defRPr>
            </a:lvl4pPr>
            <a:lvl5pPr marL="1982419" indent="0">
              <a:buNone/>
              <a:defRPr sz="1500">
                <a:solidFill>
                  <a:schemeClr val="tx1">
                    <a:tint val="75000"/>
                  </a:schemeClr>
                </a:solidFill>
              </a:defRPr>
            </a:lvl5pPr>
            <a:lvl6pPr marL="2478024" indent="0">
              <a:buNone/>
              <a:defRPr sz="1500">
                <a:solidFill>
                  <a:schemeClr val="tx1">
                    <a:tint val="75000"/>
                  </a:schemeClr>
                </a:solidFill>
              </a:defRPr>
            </a:lvl6pPr>
            <a:lvl7pPr marL="2973629" indent="0">
              <a:buNone/>
              <a:defRPr sz="1500">
                <a:solidFill>
                  <a:schemeClr val="tx1">
                    <a:tint val="75000"/>
                  </a:schemeClr>
                </a:solidFill>
              </a:defRPr>
            </a:lvl7pPr>
            <a:lvl8pPr marL="3469234" indent="0">
              <a:buNone/>
              <a:defRPr sz="1500">
                <a:solidFill>
                  <a:schemeClr val="tx1">
                    <a:tint val="75000"/>
                  </a:schemeClr>
                </a:solidFill>
              </a:defRPr>
            </a:lvl8pPr>
            <a:lvl9pPr marL="3964838" indent="0">
              <a:buNone/>
              <a:defRPr sz="15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58086" y="1764297"/>
            <a:ext cx="4929756"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673872" y="1764297"/>
            <a:ext cx="4929756"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8087" y="1692534"/>
            <a:ext cx="4931694" cy="705367"/>
          </a:xfrm>
        </p:spPr>
        <p:txBody>
          <a:bodyPr anchor="b"/>
          <a:lstStyle>
            <a:lvl1pPr marL="0" indent="0">
              <a:buNone/>
              <a:defRPr sz="2600" b="1"/>
            </a:lvl1pPr>
            <a:lvl2pPr marL="495605" indent="0">
              <a:buNone/>
              <a:defRPr sz="2200" b="1"/>
            </a:lvl2pPr>
            <a:lvl3pPr marL="991210" indent="0">
              <a:buNone/>
              <a:defRPr sz="2000" b="1"/>
            </a:lvl3pPr>
            <a:lvl4pPr marL="1486814" indent="0">
              <a:buNone/>
              <a:defRPr sz="1700" b="1"/>
            </a:lvl4pPr>
            <a:lvl5pPr marL="1982419" indent="0">
              <a:buNone/>
              <a:defRPr sz="1700" b="1"/>
            </a:lvl5pPr>
            <a:lvl6pPr marL="2478024" indent="0">
              <a:buNone/>
              <a:defRPr sz="1700" b="1"/>
            </a:lvl6pPr>
            <a:lvl7pPr marL="2973629" indent="0">
              <a:buNone/>
              <a:defRPr sz="1700" b="1"/>
            </a:lvl7pPr>
            <a:lvl8pPr marL="3469234" indent="0">
              <a:buNone/>
              <a:defRPr sz="1700" b="1"/>
            </a:lvl8pPr>
            <a:lvl9pPr marL="3964838" indent="0">
              <a:buNone/>
              <a:defRPr sz="1700" b="1"/>
            </a:lvl9pPr>
          </a:lstStyle>
          <a:p>
            <a:pPr lvl="0"/>
            <a:r>
              <a:rPr lang="zh-CN" altLang="en-US" smtClean="0"/>
              <a:t>单击此处编辑母版文本样式</a:t>
            </a:r>
          </a:p>
        </p:txBody>
      </p:sp>
      <p:sp>
        <p:nvSpPr>
          <p:cNvPr id="4" name="内容占位符 3"/>
          <p:cNvSpPr>
            <a:spLocks noGrp="1"/>
          </p:cNvSpPr>
          <p:nvPr>
            <p:ph sz="half" idx="2"/>
          </p:nvPr>
        </p:nvSpPr>
        <p:spPr>
          <a:xfrm>
            <a:off x="558087" y="2397901"/>
            <a:ext cx="4931694"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69997" y="1692534"/>
            <a:ext cx="4933633" cy="705367"/>
          </a:xfrm>
        </p:spPr>
        <p:txBody>
          <a:bodyPr anchor="b"/>
          <a:lstStyle>
            <a:lvl1pPr marL="0" indent="0">
              <a:buNone/>
              <a:defRPr sz="2600" b="1"/>
            </a:lvl1pPr>
            <a:lvl2pPr marL="495605" indent="0">
              <a:buNone/>
              <a:defRPr sz="2200" b="1"/>
            </a:lvl2pPr>
            <a:lvl3pPr marL="991210" indent="0">
              <a:buNone/>
              <a:defRPr sz="2000" b="1"/>
            </a:lvl3pPr>
            <a:lvl4pPr marL="1486814" indent="0">
              <a:buNone/>
              <a:defRPr sz="1700" b="1"/>
            </a:lvl4pPr>
            <a:lvl5pPr marL="1982419" indent="0">
              <a:buNone/>
              <a:defRPr sz="1700" b="1"/>
            </a:lvl5pPr>
            <a:lvl6pPr marL="2478024" indent="0">
              <a:buNone/>
              <a:defRPr sz="1700" b="1"/>
            </a:lvl6pPr>
            <a:lvl7pPr marL="2973629" indent="0">
              <a:buNone/>
              <a:defRPr sz="1700" b="1"/>
            </a:lvl7pPr>
            <a:lvl8pPr marL="3469234" indent="0">
              <a:buNone/>
              <a:defRPr sz="1700" b="1"/>
            </a:lvl8pPr>
            <a:lvl9pPr marL="3964838" indent="0">
              <a:buNone/>
              <a:defRPr sz="1700" b="1"/>
            </a:lvl9pPr>
          </a:lstStyle>
          <a:p>
            <a:pPr lvl="0"/>
            <a:r>
              <a:rPr lang="zh-CN" altLang="en-US" smtClean="0"/>
              <a:t>单击此处编辑母版文本样式</a:t>
            </a:r>
          </a:p>
        </p:txBody>
      </p:sp>
      <p:sp>
        <p:nvSpPr>
          <p:cNvPr id="6" name="内容占位符 5"/>
          <p:cNvSpPr>
            <a:spLocks noGrp="1"/>
          </p:cNvSpPr>
          <p:nvPr>
            <p:ph sz="quarter" idx="4"/>
          </p:nvPr>
        </p:nvSpPr>
        <p:spPr>
          <a:xfrm>
            <a:off x="5669997" y="2397901"/>
            <a:ext cx="4933633"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8088" y="301050"/>
            <a:ext cx="3672128" cy="1281214"/>
          </a:xfrm>
        </p:spPr>
        <p:txBody>
          <a:bodyPr anchor="b"/>
          <a:lstStyle>
            <a:lvl1pPr algn="l">
              <a:defRPr sz="2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363920" y="301053"/>
            <a:ext cx="62397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58088" y="1582267"/>
            <a:ext cx="3672128" cy="5172114"/>
          </a:xfrm>
        </p:spPr>
        <p:txBody>
          <a:bodyPr/>
          <a:lstStyle>
            <a:lvl1pPr marL="0" indent="0">
              <a:buNone/>
              <a:defRPr sz="1500"/>
            </a:lvl1pPr>
            <a:lvl2pPr marL="495605" indent="0">
              <a:buNone/>
              <a:defRPr sz="1300"/>
            </a:lvl2pPr>
            <a:lvl3pPr marL="991210" indent="0">
              <a:buNone/>
              <a:defRPr sz="1100"/>
            </a:lvl3pPr>
            <a:lvl4pPr marL="1486814" indent="0">
              <a:buNone/>
              <a:defRPr sz="1000"/>
            </a:lvl4pPr>
            <a:lvl5pPr marL="1982419" indent="0">
              <a:buNone/>
              <a:defRPr sz="1000"/>
            </a:lvl5pPr>
            <a:lvl6pPr marL="2478024" indent="0">
              <a:buNone/>
              <a:defRPr sz="1000"/>
            </a:lvl6pPr>
            <a:lvl7pPr marL="2973629" indent="0">
              <a:buNone/>
              <a:defRPr sz="1000"/>
            </a:lvl7pPr>
            <a:lvl8pPr marL="3469234" indent="0">
              <a:buNone/>
              <a:defRPr sz="1000"/>
            </a:lvl8pPr>
            <a:lvl9pPr marL="3964838"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87775" y="5292885"/>
            <a:ext cx="6697028" cy="624855"/>
          </a:xfrm>
        </p:spPr>
        <p:txBody>
          <a:bodyPr anchor="b"/>
          <a:lstStyle>
            <a:lvl1pPr algn="l">
              <a:defRPr sz="2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87775" y="675613"/>
            <a:ext cx="6697028" cy="4536758"/>
          </a:xfrm>
        </p:spPr>
        <p:txBody>
          <a:bodyPr/>
          <a:lstStyle>
            <a:lvl1pPr marL="0" indent="0">
              <a:buNone/>
              <a:defRPr sz="3500"/>
            </a:lvl1pPr>
            <a:lvl2pPr marL="495605" indent="0">
              <a:buNone/>
              <a:defRPr sz="3000"/>
            </a:lvl2pPr>
            <a:lvl3pPr marL="991210" indent="0">
              <a:buNone/>
              <a:defRPr sz="2600"/>
            </a:lvl3pPr>
            <a:lvl4pPr marL="1486814" indent="0">
              <a:buNone/>
              <a:defRPr sz="2200"/>
            </a:lvl4pPr>
            <a:lvl5pPr marL="1982419" indent="0">
              <a:buNone/>
              <a:defRPr sz="2200"/>
            </a:lvl5pPr>
            <a:lvl6pPr marL="2478024" indent="0">
              <a:buNone/>
              <a:defRPr sz="2200"/>
            </a:lvl6pPr>
            <a:lvl7pPr marL="2973629" indent="0">
              <a:buNone/>
              <a:defRPr sz="2200"/>
            </a:lvl7pPr>
            <a:lvl8pPr marL="3469234" indent="0">
              <a:buNone/>
              <a:defRPr sz="2200"/>
            </a:lvl8pPr>
            <a:lvl9pPr marL="3964838" indent="0">
              <a:buNone/>
              <a:defRPr sz="2200"/>
            </a:lvl9pPr>
          </a:lstStyle>
          <a:p>
            <a:endParaRPr lang="zh-CN" altLang="en-US"/>
          </a:p>
        </p:txBody>
      </p:sp>
      <p:sp>
        <p:nvSpPr>
          <p:cNvPr id="4" name="文本占位符 3"/>
          <p:cNvSpPr>
            <a:spLocks noGrp="1"/>
          </p:cNvSpPr>
          <p:nvPr>
            <p:ph type="body" sz="half" idx="2"/>
          </p:nvPr>
        </p:nvSpPr>
        <p:spPr>
          <a:xfrm>
            <a:off x="2187775" y="5917739"/>
            <a:ext cx="6697028" cy="887398"/>
          </a:xfrm>
        </p:spPr>
        <p:txBody>
          <a:bodyPr/>
          <a:lstStyle>
            <a:lvl1pPr marL="0" indent="0">
              <a:buNone/>
              <a:defRPr sz="1500"/>
            </a:lvl1pPr>
            <a:lvl2pPr marL="495605" indent="0">
              <a:buNone/>
              <a:defRPr sz="1300"/>
            </a:lvl2pPr>
            <a:lvl3pPr marL="991210" indent="0">
              <a:buNone/>
              <a:defRPr sz="1100"/>
            </a:lvl3pPr>
            <a:lvl4pPr marL="1486814" indent="0">
              <a:buNone/>
              <a:defRPr sz="1000"/>
            </a:lvl4pPr>
            <a:lvl5pPr marL="1982419" indent="0">
              <a:buNone/>
              <a:defRPr sz="1000"/>
            </a:lvl5pPr>
            <a:lvl6pPr marL="2478024" indent="0">
              <a:buNone/>
              <a:defRPr sz="1000"/>
            </a:lvl6pPr>
            <a:lvl7pPr marL="2973629" indent="0">
              <a:buNone/>
              <a:defRPr sz="1000"/>
            </a:lvl7pPr>
            <a:lvl8pPr marL="3469234" indent="0">
              <a:buNone/>
              <a:defRPr sz="1000"/>
            </a:lvl8pPr>
            <a:lvl9pPr marL="3964838"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ACE81E-EDA5-42C6-9B72-EB80EF2C655D}" type="datetimeFigureOut">
              <a:rPr lang="zh-CN" altLang="en-US" smtClean="0"/>
              <a:pPr/>
              <a:t>2013-4-8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8087" y="302802"/>
            <a:ext cx="10045543" cy="1260211"/>
          </a:xfrm>
          <a:prstGeom prst="rect">
            <a:avLst/>
          </a:prstGeom>
        </p:spPr>
        <p:txBody>
          <a:bodyPr vert="horz" lIns="99121" tIns="49560" rIns="99121" bIns="4956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8087" y="1764297"/>
            <a:ext cx="10045543" cy="4990084"/>
          </a:xfrm>
          <a:prstGeom prst="rect">
            <a:avLst/>
          </a:prstGeom>
        </p:spPr>
        <p:txBody>
          <a:bodyPr vert="horz" lIns="99121" tIns="49560" rIns="99121" bIns="4956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58086" y="7008174"/>
            <a:ext cx="2604400" cy="402567"/>
          </a:xfrm>
          <a:prstGeom prst="rect">
            <a:avLst/>
          </a:prstGeom>
        </p:spPr>
        <p:txBody>
          <a:bodyPr vert="horz" lIns="99121" tIns="49560" rIns="99121" bIns="49560" rtlCol="0" anchor="ctr"/>
          <a:lstStyle>
            <a:lvl1pPr algn="l">
              <a:defRPr sz="1300">
                <a:solidFill>
                  <a:schemeClr val="tx1">
                    <a:tint val="75000"/>
                  </a:schemeClr>
                </a:solidFill>
              </a:defRPr>
            </a:lvl1pPr>
          </a:lstStyle>
          <a:p>
            <a:fld id="{9AACE81E-EDA5-42C6-9B72-EB80EF2C655D}" type="datetimeFigureOut">
              <a:rPr lang="zh-CN" altLang="en-US" smtClean="0"/>
              <a:pPr/>
              <a:t>2013-4-8</a:t>
            </a:fld>
            <a:endParaRPr lang="zh-CN" altLang="en-US"/>
          </a:p>
        </p:txBody>
      </p:sp>
      <p:sp>
        <p:nvSpPr>
          <p:cNvPr id="5" name="页脚占位符 4"/>
          <p:cNvSpPr>
            <a:spLocks noGrp="1"/>
          </p:cNvSpPr>
          <p:nvPr>
            <p:ph type="ftr" sz="quarter" idx="3"/>
          </p:nvPr>
        </p:nvSpPr>
        <p:spPr>
          <a:xfrm>
            <a:off x="3813586" y="7008174"/>
            <a:ext cx="3534543" cy="402567"/>
          </a:xfrm>
          <a:prstGeom prst="rect">
            <a:avLst/>
          </a:prstGeom>
        </p:spPr>
        <p:txBody>
          <a:bodyPr vert="horz" lIns="99121" tIns="49560" rIns="99121" bIns="49560"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999229" y="7008174"/>
            <a:ext cx="2604400" cy="402567"/>
          </a:xfrm>
          <a:prstGeom prst="rect">
            <a:avLst/>
          </a:prstGeom>
        </p:spPr>
        <p:txBody>
          <a:bodyPr vert="horz" lIns="99121" tIns="49560" rIns="99121" bIns="49560" rtlCol="0" anchor="ctr"/>
          <a:lstStyle>
            <a:lvl1pPr algn="r">
              <a:defRPr sz="1300">
                <a:solidFill>
                  <a:schemeClr val="tx1">
                    <a:tint val="75000"/>
                  </a:schemeClr>
                </a:solidFill>
              </a:defRPr>
            </a:lvl1pPr>
          </a:lstStyle>
          <a:p>
            <a:fld id="{C79FEB2F-82BB-41A1-A971-DA6E43A192B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91210" rtl="0" eaLnBrk="1" latinLnBrk="0" hangingPunct="1">
        <a:spcBef>
          <a:spcPct val="0"/>
        </a:spcBef>
        <a:buNone/>
        <a:defRPr sz="4800" b="1" kern="1200">
          <a:solidFill>
            <a:srgbClr val="006600"/>
          </a:solidFill>
          <a:latin typeface="黑体" pitchFamily="49" charset="-122"/>
          <a:ea typeface="黑体" pitchFamily="49" charset="-122"/>
          <a:cs typeface="+mj-cs"/>
        </a:defRPr>
      </a:lvl1pPr>
    </p:titleStyle>
    <p:bodyStyle>
      <a:lvl1pPr marL="371704" indent="-371704" algn="l" defTabSz="991210" rtl="0" eaLnBrk="1" latinLnBrk="0" hangingPunct="1">
        <a:spcBef>
          <a:spcPct val="20000"/>
        </a:spcBef>
        <a:buFont typeface="Arial" pitchFamily="34" charset="0"/>
        <a:buChar char="•"/>
        <a:defRPr sz="3500" b="1" kern="1200">
          <a:solidFill>
            <a:srgbClr val="006600"/>
          </a:solidFill>
          <a:latin typeface="黑体" pitchFamily="49" charset="-122"/>
          <a:ea typeface="黑体" pitchFamily="49" charset="-122"/>
          <a:cs typeface="+mn-cs"/>
        </a:defRPr>
      </a:lvl1pPr>
      <a:lvl2pPr marL="805358" indent="-309753" algn="l" defTabSz="991210" rtl="0" eaLnBrk="1" latinLnBrk="0" hangingPunct="1">
        <a:spcBef>
          <a:spcPct val="20000"/>
        </a:spcBef>
        <a:buFont typeface="Arial" pitchFamily="34" charset="0"/>
        <a:buChar char="–"/>
        <a:defRPr sz="3000" b="1" kern="1200">
          <a:solidFill>
            <a:srgbClr val="006600"/>
          </a:solidFill>
          <a:latin typeface="黑体" pitchFamily="49" charset="-122"/>
          <a:ea typeface="黑体" pitchFamily="49" charset="-122"/>
          <a:cs typeface="+mn-cs"/>
        </a:defRPr>
      </a:lvl2pPr>
      <a:lvl3pPr marL="1239012" indent="-247802" algn="l" defTabSz="991210" rtl="0" eaLnBrk="1" latinLnBrk="0" hangingPunct="1">
        <a:spcBef>
          <a:spcPct val="20000"/>
        </a:spcBef>
        <a:buFont typeface="Arial" pitchFamily="34" charset="0"/>
        <a:buChar char="•"/>
        <a:defRPr sz="2600" b="1" kern="1200">
          <a:solidFill>
            <a:srgbClr val="006600"/>
          </a:solidFill>
          <a:latin typeface="黑体" pitchFamily="49" charset="-122"/>
          <a:ea typeface="黑体" pitchFamily="49" charset="-122"/>
          <a:cs typeface="+mn-cs"/>
        </a:defRPr>
      </a:lvl3pPr>
      <a:lvl4pPr marL="1734617" indent="-247802" algn="l" defTabSz="991210" rtl="0" eaLnBrk="1" latinLnBrk="0" hangingPunct="1">
        <a:spcBef>
          <a:spcPct val="20000"/>
        </a:spcBef>
        <a:buFont typeface="Arial" pitchFamily="34" charset="0"/>
        <a:buChar char="–"/>
        <a:defRPr sz="2200" b="1" kern="1200">
          <a:solidFill>
            <a:srgbClr val="006600"/>
          </a:solidFill>
          <a:latin typeface="黑体" pitchFamily="49" charset="-122"/>
          <a:ea typeface="黑体" pitchFamily="49" charset="-122"/>
          <a:cs typeface="+mn-cs"/>
        </a:defRPr>
      </a:lvl4pPr>
      <a:lvl5pPr marL="2230222" indent="-247802" algn="l" defTabSz="991210" rtl="0" eaLnBrk="1" latinLnBrk="0" hangingPunct="1">
        <a:spcBef>
          <a:spcPct val="20000"/>
        </a:spcBef>
        <a:buFont typeface="Arial" pitchFamily="34" charset="0"/>
        <a:buChar char="»"/>
        <a:defRPr sz="2200" b="1" kern="1200">
          <a:solidFill>
            <a:srgbClr val="006600"/>
          </a:solidFill>
          <a:latin typeface="黑体" pitchFamily="49" charset="-122"/>
          <a:ea typeface="黑体" pitchFamily="49" charset="-122"/>
          <a:cs typeface="+mn-cs"/>
        </a:defRPr>
      </a:lvl5pPr>
      <a:lvl6pPr marL="2725826"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1431"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17036"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2641"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991210" rtl="0" eaLnBrk="1" latinLnBrk="0" hangingPunct="1">
        <a:defRPr sz="2000" kern="1200">
          <a:solidFill>
            <a:schemeClr val="tx1"/>
          </a:solidFill>
          <a:latin typeface="+mn-lt"/>
          <a:ea typeface="+mn-ea"/>
          <a:cs typeface="+mn-cs"/>
        </a:defRPr>
      </a:lvl1pPr>
      <a:lvl2pPr marL="495605" algn="l" defTabSz="991210" rtl="0" eaLnBrk="1" latinLnBrk="0" hangingPunct="1">
        <a:defRPr sz="2000" kern="1200">
          <a:solidFill>
            <a:schemeClr val="tx1"/>
          </a:solidFill>
          <a:latin typeface="+mn-lt"/>
          <a:ea typeface="+mn-ea"/>
          <a:cs typeface="+mn-cs"/>
        </a:defRPr>
      </a:lvl2pPr>
      <a:lvl3pPr marL="991210" algn="l" defTabSz="991210" rtl="0" eaLnBrk="1" latinLnBrk="0" hangingPunct="1">
        <a:defRPr sz="2000" kern="1200">
          <a:solidFill>
            <a:schemeClr val="tx1"/>
          </a:solidFill>
          <a:latin typeface="+mn-lt"/>
          <a:ea typeface="+mn-ea"/>
          <a:cs typeface="+mn-cs"/>
        </a:defRPr>
      </a:lvl3pPr>
      <a:lvl4pPr marL="1486814" algn="l" defTabSz="991210" rtl="0" eaLnBrk="1" latinLnBrk="0" hangingPunct="1">
        <a:defRPr sz="2000" kern="1200">
          <a:solidFill>
            <a:schemeClr val="tx1"/>
          </a:solidFill>
          <a:latin typeface="+mn-lt"/>
          <a:ea typeface="+mn-ea"/>
          <a:cs typeface="+mn-cs"/>
        </a:defRPr>
      </a:lvl4pPr>
      <a:lvl5pPr marL="1982419" algn="l" defTabSz="991210" rtl="0" eaLnBrk="1" latinLnBrk="0" hangingPunct="1">
        <a:defRPr sz="2000" kern="1200">
          <a:solidFill>
            <a:schemeClr val="tx1"/>
          </a:solidFill>
          <a:latin typeface="+mn-lt"/>
          <a:ea typeface="+mn-ea"/>
          <a:cs typeface="+mn-cs"/>
        </a:defRPr>
      </a:lvl5pPr>
      <a:lvl6pPr marL="2478024" algn="l" defTabSz="991210" rtl="0" eaLnBrk="1" latinLnBrk="0" hangingPunct="1">
        <a:defRPr sz="2000" kern="1200">
          <a:solidFill>
            <a:schemeClr val="tx1"/>
          </a:solidFill>
          <a:latin typeface="+mn-lt"/>
          <a:ea typeface="+mn-ea"/>
          <a:cs typeface="+mn-cs"/>
        </a:defRPr>
      </a:lvl6pPr>
      <a:lvl7pPr marL="2973629" algn="l" defTabSz="991210" rtl="0" eaLnBrk="1" latinLnBrk="0" hangingPunct="1">
        <a:defRPr sz="2000" kern="1200">
          <a:solidFill>
            <a:schemeClr val="tx1"/>
          </a:solidFill>
          <a:latin typeface="+mn-lt"/>
          <a:ea typeface="+mn-ea"/>
          <a:cs typeface="+mn-cs"/>
        </a:defRPr>
      </a:lvl7pPr>
      <a:lvl8pPr marL="3469234" algn="l" defTabSz="991210" rtl="0" eaLnBrk="1" latinLnBrk="0" hangingPunct="1">
        <a:defRPr sz="2000" kern="1200">
          <a:solidFill>
            <a:schemeClr val="tx1"/>
          </a:solidFill>
          <a:latin typeface="+mn-lt"/>
          <a:ea typeface="+mn-ea"/>
          <a:cs typeface="+mn-cs"/>
        </a:defRPr>
      </a:lvl8pPr>
      <a:lvl9pPr marL="3964838" algn="l" defTabSz="99121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78108" y="1842294"/>
            <a:ext cx="10364957" cy="1620771"/>
          </a:xfrm>
        </p:spPr>
        <p:txBody>
          <a:bodyPr>
            <a:noAutofit/>
          </a:bodyPr>
          <a:lstStyle/>
          <a:p>
            <a:pPr algn="r"/>
            <a:r>
              <a:rPr lang="zh-CN" altLang="en-US" sz="5900" dirty="0" smtClean="0">
                <a:solidFill>
                  <a:schemeClr val="bg1"/>
                </a:solidFill>
              </a:rPr>
              <a:t>新东方多媒体学习库使用手册</a:t>
            </a:r>
            <a:r>
              <a:rPr lang="en-US" altLang="zh-CN" sz="5900" dirty="0" smtClean="0">
                <a:solidFill>
                  <a:schemeClr val="bg1"/>
                </a:solidFill>
              </a:rPr>
              <a:t/>
            </a:r>
            <a:br>
              <a:rPr lang="en-US" altLang="zh-CN" sz="5900" dirty="0" smtClean="0">
                <a:solidFill>
                  <a:schemeClr val="bg1"/>
                </a:solidFill>
              </a:rPr>
            </a:br>
            <a:r>
              <a:rPr lang="zh-CN" altLang="en-US" sz="5900" dirty="0" smtClean="0">
                <a:solidFill>
                  <a:schemeClr val="bg1"/>
                </a:solidFill>
              </a:rPr>
              <a:t>（高校馆）</a:t>
            </a:r>
            <a:endParaRPr lang="zh-CN" altLang="en-US" sz="5900" dirty="0">
              <a:solidFill>
                <a:schemeClr val="bg1"/>
              </a:solidFill>
            </a:endParaRPr>
          </a:p>
        </p:txBody>
      </p:sp>
      <p:sp>
        <p:nvSpPr>
          <p:cNvPr id="3" name="副标题 2"/>
          <p:cNvSpPr>
            <a:spLocks noGrp="1"/>
          </p:cNvSpPr>
          <p:nvPr>
            <p:ph type="subTitle" idx="1"/>
          </p:nvPr>
        </p:nvSpPr>
        <p:spPr>
          <a:xfrm>
            <a:off x="2768144" y="3463064"/>
            <a:ext cx="7813200" cy="1932323"/>
          </a:xfrm>
        </p:spPr>
        <p:txBody>
          <a:bodyPr/>
          <a:lstStyle/>
          <a:p>
            <a:pPr algn="r"/>
            <a:endParaRPr lang="en-US" altLang="zh-CN" dirty="0" smtClean="0">
              <a:solidFill>
                <a:schemeClr val="bg1"/>
              </a:solidFill>
            </a:endParaRPr>
          </a:p>
          <a:p>
            <a:pPr algn="r"/>
            <a:r>
              <a:rPr lang="en-US" altLang="zh-CN" dirty="0" smtClean="0">
                <a:solidFill>
                  <a:schemeClr val="bg1"/>
                </a:solidFill>
              </a:rPr>
              <a:t> </a:t>
            </a:r>
            <a:endParaRPr lang="zh-CN" altLang="en-US"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38191" y="1044327"/>
            <a:ext cx="3330897" cy="6387081"/>
          </a:xfrm>
          <a:prstGeom prst="rect">
            <a:avLst/>
          </a:prstGeom>
          <a:noFill/>
          <a:ln w="9525">
            <a:noFill/>
            <a:miter lim="800000"/>
            <a:headEnd/>
            <a:tailEnd/>
          </a:ln>
        </p:spPr>
      </p:pic>
      <p:sp>
        <p:nvSpPr>
          <p:cNvPr id="3" name="内容占位符 2"/>
          <p:cNvSpPr>
            <a:spLocks noGrp="1"/>
          </p:cNvSpPr>
          <p:nvPr>
            <p:ph idx="1"/>
          </p:nvPr>
        </p:nvSpPr>
        <p:spPr>
          <a:xfrm>
            <a:off x="180257" y="1188343"/>
            <a:ext cx="4104455"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爱学励志</a:t>
            </a:r>
            <a:endParaRPr lang="en-US" altLang="zh-CN" sz="2400" dirty="0" smtClean="0"/>
          </a:p>
          <a:p>
            <a:pPr>
              <a:buNone/>
            </a:pPr>
            <a:r>
              <a:rPr lang="zh-CN" altLang="en-US" sz="2200" dirty="0" smtClean="0">
                <a:solidFill>
                  <a:schemeClr val="tx1"/>
                </a:solidFill>
                <a:latin typeface="+mj-ea"/>
                <a:ea typeface="+mj-ea"/>
              </a:rPr>
              <a:t>简介：</a:t>
            </a:r>
            <a:r>
              <a:rPr lang="zh-CN" altLang="en-US" sz="2200" b="0" dirty="0" smtClean="0">
                <a:solidFill>
                  <a:schemeClr val="tx1"/>
                </a:solidFill>
                <a:latin typeface="+mj-ea"/>
                <a:ea typeface="+mj-ea"/>
              </a:rPr>
              <a:t>爱学励志</a:t>
            </a:r>
            <a:r>
              <a:rPr lang="zh-CN" altLang="zh-CN" sz="2200" b="0" dirty="0" smtClean="0">
                <a:solidFill>
                  <a:schemeClr val="tx1"/>
                </a:solidFill>
                <a:latin typeface="+mj-ea"/>
                <a:ea typeface="+mj-ea"/>
              </a:rPr>
              <a:t>精</a:t>
            </a:r>
            <a:r>
              <a:rPr lang="zh-CN" altLang="en-US" sz="2200" b="0" dirty="0" smtClean="0">
                <a:solidFill>
                  <a:schemeClr val="tx1"/>
                </a:solidFill>
                <a:latin typeface="+mj-ea"/>
                <a:ea typeface="+mj-ea"/>
              </a:rPr>
              <a:t>选</a:t>
            </a:r>
            <a:r>
              <a:rPr lang="zh-CN" altLang="zh-CN" sz="2200" b="0" dirty="0" smtClean="0">
                <a:solidFill>
                  <a:schemeClr val="tx1"/>
                </a:solidFill>
                <a:latin typeface="+mj-ea"/>
                <a:ea typeface="+mj-ea"/>
              </a:rPr>
              <a:t>俞敏洪、王强、徐小平</a:t>
            </a:r>
            <a:r>
              <a:rPr lang="zh-CN" altLang="en-US" sz="2200" b="0" dirty="0" smtClean="0">
                <a:solidFill>
                  <a:schemeClr val="tx1"/>
                </a:solidFill>
                <a:latin typeface="+mj-ea"/>
                <a:ea typeface="+mj-ea"/>
              </a:rPr>
              <a:t>等一</a:t>
            </a:r>
            <a:r>
              <a:rPr lang="zh-CN" altLang="zh-CN" sz="2200" b="0" dirty="0" smtClean="0">
                <a:solidFill>
                  <a:schemeClr val="tx1"/>
                </a:solidFill>
                <a:latin typeface="+mj-ea"/>
                <a:ea typeface="+mj-ea"/>
              </a:rPr>
              <a:t>线名师的</a:t>
            </a:r>
            <a:r>
              <a:rPr lang="zh-CN" altLang="en-US" sz="2200" b="0" dirty="0" smtClean="0">
                <a:solidFill>
                  <a:schemeClr val="tx1"/>
                </a:solidFill>
                <a:latin typeface="+mj-ea"/>
                <a:ea typeface="+mj-ea"/>
              </a:rPr>
              <a:t>精彩</a:t>
            </a:r>
            <a:r>
              <a:rPr lang="zh-CN" altLang="zh-CN" sz="2200" b="0" dirty="0" smtClean="0">
                <a:solidFill>
                  <a:schemeClr val="tx1"/>
                </a:solidFill>
                <a:latin typeface="+mj-ea"/>
                <a:ea typeface="+mj-ea"/>
              </a:rPr>
              <a:t>演讲</a:t>
            </a:r>
            <a:r>
              <a:rPr lang="zh-CN" altLang="en-US" sz="2200" b="0" dirty="0" smtClean="0">
                <a:solidFill>
                  <a:schemeClr val="tx1"/>
                </a:solidFill>
                <a:latin typeface="+mj-ea"/>
                <a:ea typeface="+mj-ea"/>
              </a:rPr>
              <a:t>及</a:t>
            </a:r>
            <a:r>
              <a:rPr lang="zh-CN" altLang="zh-CN" sz="2200" b="0" dirty="0" smtClean="0">
                <a:solidFill>
                  <a:schemeClr val="tx1"/>
                </a:solidFill>
                <a:latin typeface="+mj-ea"/>
                <a:ea typeface="+mj-ea"/>
              </a:rPr>
              <a:t>讲座视频，包括职业规划、学习方法、人生感悟</a:t>
            </a:r>
            <a:r>
              <a:rPr lang="zh-CN" altLang="en-US" sz="2200" b="0" dirty="0" smtClean="0">
                <a:solidFill>
                  <a:schemeClr val="tx1"/>
                </a:solidFill>
                <a:latin typeface="+mj-ea"/>
                <a:ea typeface="+mj-ea"/>
              </a:rPr>
              <a:t>等。</a:t>
            </a:r>
            <a:endParaRPr lang="en-US" altLang="zh-CN" sz="2200" b="0" dirty="0" smtClean="0">
              <a:solidFill>
                <a:schemeClr val="tx1"/>
              </a:solidFill>
              <a:latin typeface="+mj-ea"/>
              <a:ea typeface="+mj-ea"/>
            </a:endParaRPr>
          </a:p>
          <a:p>
            <a:pPr>
              <a:buNone/>
            </a:pPr>
            <a:r>
              <a:rPr lang="zh-CN" altLang="en-US" sz="2200" dirty="0" smtClean="0">
                <a:solidFill>
                  <a:schemeClr val="tx1"/>
                </a:solidFill>
                <a:latin typeface="+mj-ea"/>
                <a:ea typeface="+mj-ea"/>
              </a:rPr>
              <a:t>作用：</a:t>
            </a:r>
            <a:r>
              <a:rPr lang="zh-CN" altLang="en-US" sz="2200" b="0" dirty="0" smtClean="0">
                <a:solidFill>
                  <a:schemeClr val="tx1"/>
                </a:solidFill>
                <a:latin typeface="+mj-ea"/>
                <a:ea typeface="+mj-ea"/>
              </a:rPr>
              <a:t>通过收听爱学励志频道的视频，您可以到</a:t>
            </a:r>
            <a:r>
              <a:rPr lang="zh-CN" altLang="zh-CN" sz="2200" b="0" dirty="0" smtClean="0">
                <a:solidFill>
                  <a:schemeClr val="tx1"/>
                </a:solidFill>
                <a:latin typeface="+mj-ea"/>
                <a:ea typeface="+mj-ea"/>
              </a:rPr>
              <a:t>感受奋发向上的学习精神，</a:t>
            </a:r>
            <a:r>
              <a:rPr lang="zh-CN" altLang="en-US" sz="2200" b="0" dirty="0" smtClean="0">
                <a:solidFill>
                  <a:schemeClr val="tx1"/>
                </a:solidFill>
                <a:latin typeface="+mj-ea"/>
                <a:ea typeface="+mj-ea"/>
              </a:rPr>
              <a:t>学习</a:t>
            </a:r>
            <a:r>
              <a:rPr lang="zh-CN" altLang="zh-CN" sz="2200" b="0" dirty="0" smtClean="0">
                <a:solidFill>
                  <a:schemeClr val="tx1"/>
                </a:solidFill>
                <a:latin typeface="+mj-ea"/>
                <a:ea typeface="+mj-ea"/>
              </a:rPr>
              <a:t>事半功倍的学习方法</a:t>
            </a:r>
            <a:r>
              <a:rPr lang="zh-CN" altLang="en-US" sz="2200" b="0" dirty="0" smtClean="0">
                <a:solidFill>
                  <a:schemeClr val="tx1"/>
                </a:solidFill>
                <a:latin typeface="+mj-ea"/>
                <a:ea typeface="+mj-ea"/>
              </a:rPr>
              <a:t>，指导学习、就业及人生规划。</a:t>
            </a:r>
            <a:endParaRPr lang="en-US" altLang="zh-CN" sz="22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圆角矩形标注 12"/>
          <p:cNvSpPr/>
          <p:nvPr/>
        </p:nvSpPr>
        <p:spPr>
          <a:xfrm>
            <a:off x="7813104" y="1620391"/>
            <a:ext cx="3008686" cy="409845"/>
          </a:xfrm>
          <a:prstGeom prst="wedgeRoundRectCallout">
            <a:avLst>
              <a:gd name="adj1" fmla="val -95886"/>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视频</a:t>
            </a:r>
            <a:r>
              <a:rPr lang="zh-CN" altLang="zh-CN" sz="1200" dirty="0" smtClean="0">
                <a:solidFill>
                  <a:schemeClr val="accent6">
                    <a:lumMod val="75000"/>
                  </a:schemeClr>
                </a:solidFill>
              </a:rPr>
              <a:t>推荐区域</a:t>
            </a:r>
            <a:r>
              <a:rPr lang="zh-CN" altLang="en-US" sz="1200" dirty="0" smtClean="0">
                <a:solidFill>
                  <a:schemeClr val="accent6">
                    <a:lumMod val="75000"/>
                  </a:schemeClr>
                </a:solidFill>
              </a:rPr>
              <a:t>：</a:t>
            </a:r>
            <a:r>
              <a:rPr lang="zh-CN" altLang="en-US" sz="1200" dirty="0" smtClean="0"/>
              <a:t>快速查看最新视频</a:t>
            </a:r>
            <a:endParaRPr lang="zh-CN" altLang="en-US" sz="1200" b="1" dirty="0">
              <a:solidFill>
                <a:schemeClr val="tx1"/>
              </a:solidFill>
            </a:endParaRPr>
          </a:p>
        </p:txBody>
      </p:sp>
      <p:sp>
        <p:nvSpPr>
          <p:cNvPr id="14" name="圆角矩形标注 13"/>
          <p:cNvSpPr/>
          <p:nvPr/>
        </p:nvSpPr>
        <p:spPr>
          <a:xfrm>
            <a:off x="7813104" y="2484487"/>
            <a:ext cx="3008685" cy="465252"/>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大师讲堂：</a:t>
            </a:r>
            <a:r>
              <a:rPr lang="zh-CN" altLang="zh-CN" sz="1200" dirty="0" smtClean="0"/>
              <a:t>点燃梦想，助跑人生，新东方大师级人物励志演讲</a:t>
            </a:r>
          </a:p>
        </p:txBody>
      </p:sp>
      <p:sp>
        <p:nvSpPr>
          <p:cNvPr id="15" name="圆角矩形标注 14"/>
          <p:cNvSpPr/>
          <p:nvPr/>
        </p:nvSpPr>
        <p:spPr>
          <a:xfrm>
            <a:off x="7828755" y="3924647"/>
            <a:ext cx="3008685" cy="433881"/>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名师课堂：</a:t>
            </a:r>
            <a:r>
              <a:rPr lang="zh-CN" altLang="zh-CN" sz="1200" dirty="0" smtClean="0"/>
              <a:t>包括</a:t>
            </a:r>
            <a:r>
              <a:rPr lang="zh-CN" altLang="en-US" sz="1200" dirty="0" smtClean="0"/>
              <a:t>国内应试</a:t>
            </a:r>
            <a:r>
              <a:rPr lang="zh-CN" altLang="zh-CN" sz="1200" dirty="0" smtClean="0"/>
              <a:t>、出国留学等各类考试复习指导视频，</a:t>
            </a:r>
            <a:r>
              <a:rPr lang="zh-CN" altLang="en-US" sz="1200" dirty="0" smtClean="0"/>
              <a:t>指点考试</a:t>
            </a:r>
            <a:r>
              <a:rPr lang="zh-CN" altLang="zh-CN" sz="1200" dirty="0" smtClean="0"/>
              <a:t>迷津</a:t>
            </a:r>
          </a:p>
        </p:txBody>
      </p:sp>
      <p:sp>
        <p:nvSpPr>
          <p:cNvPr id="18" name="圆角矩形标注 17"/>
          <p:cNvSpPr/>
          <p:nvPr/>
        </p:nvSpPr>
        <p:spPr>
          <a:xfrm>
            <a:off x="7885112" y="5868863"/>
            <a:ext cx="3008685" cy="448699"/>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高分学员经验分享：</a:t>
            </a:r>
            <a:r>
              <a:rPr lang="zh-CN" altLang="en-US" sz="1200" dirty="0" smtClean="0">
                <a:solidFill>
                  <a:schemeClr val="tx1"/>
                </a:solidFill>
              </a:rPr>
              <a:t>高分学员分享学习经验谈</a:t>
            </a:r>
            <a:endParaRPr lang="zh-CN" altLang="zh-CN" sz="1200" dirty="0" smtClean="0">
              <a:solidFill>
                <a:schemeClr val="tx1"/>
              </a:solidFill>
            </a:endParaRPr>
          </a:p>
        </p:txBody>
      </p:sp>
      <p:sp>
        <p:nvSpPr>
          <p:cNvPr id="7" name="圆角矩形 6"/>
          <p:cNvSpPr/>
          <p:nvPr/>
        </p:nvSpPr>
        <p:spPr>
          <a:xfrm>
            <a:off x="4384900" y="1716435"/>
            <a:ext cx="2471644" cy="103209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384900" y="2916535"/>
            <a:ext cx="2391913" cy="47635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384900" y="3446460"/>
            <a:ext cx="2471644" cy="235039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333348" y="5974125"/>
            <a:ext cx="2471644" cy="119088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256" y="1001907"/>
            <a:ext cx="4032449" cy="5731052"/>
          </a:xfrm>
        </p:spPr>
        <p:txBody>
          <a:bodyPr>
            <a:normAutofit fontScale="85000" lnSpcReduction="20000"/>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爱学资料</a:t>
            </a:r>
            <a:endParaRPr lang="en-US" altLang="zh-CN" sz="2400" dirty="0" smtClean="0"/>
          </a:p>
          <a:p>
            <a:pPr>
              <a:buNone/>
            </a:pPr>
            <a:r>
              <a:rPr lang="zh-CN" altLang="en-US" sz="2400" dirty="0" smtClean="0">
                <a:solidFill>
                  <a:schemeClr val="tx1"/>
                </a:solidFill>
                <a:latin typeface="+mj-ea"/>
                <a:ea typeface="+mj-ea"/>
              </a:rPr>
              <a:t>简介：</a:t>
            </a:r>
            <a:r>
              <a:rPr lang="zh-CN" altLang="en-US" sz="2400" b="0" dirty="0" smtClean="0">
                <a:solidFill>
                  <a:schemeClr val="tx1"/>
                </a:solidFill>
                <a:latin typeface="+mj-ea"/>
                <a:ea typeface="+mj-ea"/>
              </a:rPr>
              <a:t>爱学资料是</a:t>
            </a:r>
            <a:r>
              <a:rPr lang="zh-CN" altLang="zh-CN" sz="2400" b="0" dirty="0" smtClean="0">
                <a:solidFill>
                  <a:schemeClr val="tx1"/>
                </a:solidFill>
                <a:latin typeface="+mj-ea"/>
                <a:ea typeface="+mj-ea"/>
              </a:rPr>
              <a:t>新东方在线课程的专有在线巩固资料下载库，经过精心设计和分类，确保准确性、前沿性、有用性。</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zh-CN" sz="2400" b="0" dirty="0" smtClean="0">
                <a:solidFill>
                  <a:schemeClr val="tx1"/>
                </a:solidFill>
                <a:latin typeface="+mj-ea"/>
                <a:ea typeface="+mj-ea"/>
              </a:rPr>
              <a:t>内容类别包括课堂讲义、笔记、习题集、真题讲解、电子期刊；分类体系与课程同步，科学清晰，既符合用户学习资料的使用习惯，也容易与课程关联，增强互通性；</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p>
          <a:p>
            <a:pPr>
              <a:buNone/>
            </a:pPr>
            <a:r>
              <a:rPr lang="zh-CN" altLang="en-US" sz="2400" dirty="0" smtClean="0">
                <a:solidFill>
                  <a:schemeClr val="tx1"/>
                </a:solidFill>
                <a:latin typeface="+mj-ea"/>
                <a:ea typeface="+mj-ea"/>
              </a:rPr>
              <a:t>作用：</a:t>
            </a:r>
            <a:r>
              <a:rPr lang="zh-CN" altLang="en-US" sz="2400" b="0" dirty="0" smtClean="0">
                <a:solidFill>
                  <a:schemeClr val="tx1"/>
                </a:solidFill>
                <a:latin typeface="+mj-ea"/>
                <a:ea typeface="+mj-ea"/>
              </a:rPr>
              <a:t>爱学资料是网络课程的有力补充，既可以巩固所学，也可丰富、扩展知识面。</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en-US" sz="2400" b="0" dirty="0" smtClean="0">
                <a:solidFill>
                  <a:schemeClr val="tx1"/>
                </a:solidFill>
                <a:latin typeface="+mj-ea"/>
                <a:ea typeface="+mj-ea"/>
              </a:rPr>
              <a:t>同时</a:t>
            </a:r>
            <a:r>
              <a:rPr lang="zh-CN" altLang="zh-CN" sz="2400" b="0" dirty="0" smtClean="0">
                <a:solidFill>
                  <a:schemeClr val="tx1"/>
                </a:solidFill>
                <a:latin typeface="+mj-ea"/>
                <a:ea typeface="+mj-ea"/>
              </a:rPr>
              <a:t>强大的跨库检索功能，</a:t>
            </a:r>
            <a:r>
              <a:rPr lang="zh-CN" altLang="en-US" sz="2400" b="0" dirty="0" smtClean="0">
                <a:solidFill>
                  <a:schemeClr val="tx1"/>
                </a:solidFill>
                <a:latin typeface="+mj-ea"/>
                <a:ea typeface="+mj-ea"/>
              </a:rPr>
              <a:t>帮助您</a:t>
            </a:r>
            <a:r>
              <a:rPr lang="zh-CN" altLang="zh-CN" sz="2400" b="0" dirty="0" smtClean="0">
                <a:solidFill>
                  <a:schemeClr val="tx1"/>
                </a:solidFill>
                <a:latin typeface="+mj-ea"/>
                <a:ea typeface="+mj-ea"/>
              </a:rPr>
              <a:t>在海量资料中</a:t>
            </a:r>
            <a:r>
              <a:rPr lang="zh-CN" altLang="en-US" sz="2400" b="0" dirty="0" smtClean="0">
                <a:solidFill>
                  <a:schemeClr val="tx1"/>
                </a:solidFill>
                <a:latin typeface="+mj-ea"/>
                <a:ea typeface="+mj-ea"/>
              </a:rPr>
              <a:t>快速</a:t>
            </a:r>
            <a:r>
              <a:rPr lang="zh-CN" altLang="zh-CN" sz="2400" b="0" dirty="0" smtClean="0">
                <a:solidFill>
                  <a:schemeClr val="tx1"/>
                </a:solidFill>
                <a:latin typeface="+mj-ea"/>
                <a:ea typeface="+mj-ea"/>
              </a:rPr>
              <a:t>寻找对自己有价值的内容，</a:t>
            </a:r>
            <a:r>
              <a:rPr lang="zh-CN" altLang="en-US" sz="2400" b="0" dirty="0" smtClean="0">
                <a:solidFill>
                  <a:schemeClr val="tx1"/>
                </a:solidFill>
                <a:latin typeface="+mj-ea"/>
                <a:ea typeface="+mj-ea"/>
              </a:rPr>
              <a:t>提升用户体验。</a:t>
            </a:r>
            <a:endParaRPr lang="en-US" altLang="zh-CN" sz="2400" b="0" dirty="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srcRect/>
          <a:stretch>
            <a:fillRect/>
          </a:stretch>
        </p:blipFill>
        <p:spPr bwMode="auto">
          <a:xfrm>
            <a:off x="4225439" y="1001907"/>
            <a:ext cx="3587870" cy="6272691"/>
          </a:xfrm>
          <a:prstGeom prst="rect">
            <a:avLst/>
          </a:prstGeom>
          <a:noFill/>
          <a:ln w="9525">
            <a:noFill/>
            <a:miter lim="800000"/>
            <a:headEnd/>
            <a:tailEnd/>
          </a:ln>
        </p:spPr>
      </p:pic>
      <p:sp>
        <p:nvSpPr>
          <p:cNvPr id="7" name="圆角矩形 6"/>
          <p:cNvSpPr/>
          <p:nvPr/>
        </p:nvSpPr>
        <p:spPr>
          <a:xfrm>
            <a:off x="4225439" y="1637043"/>
            <a:ext cx="2471644" cy="103209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225439" y="3224886"/>
            <a:ext cx="2471644" cy="142905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225439" y="5527260"/>
            <a:ext cx="2471644" cy="71452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225439" y="6321181"/>
            <a:ext cx="2471644" cy="95270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1" name="圆角矩形 10"/>
          <p:cNvSpPr/>
          <p:nvPr/>
        </p:nvSpPr>
        <p:spPr>
          <a:xfrm>
            <a:off x="4225439" y="4733339"/>
            <a:ext cx="2471644" cy="71452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3" name="圆角矩形标注 12"/>
          <p:cNvSpPr/>
          <p:nvPr/>
        </p:nvSpPr>
        <p:spPr>
          <a:xfrm>
            <a:off x="7813104" y="1657363"/>
            <a:ext cx="3024131" cy="395076"/>
          </a:xfrm>
          <a:prstGeom prst="wedgeRoundRectCallout">
            <a:avLst>
              <a:gd name="adj1" fmla="val -98023"/>
              <a:gd name="adj2" fmla="val 86266"/>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推荐区：</a:t>
            </a:r>
            <a:r>
              <a:rPr lang="zh-CN" altLang="en-US" sz="1200" dirty="0" smtClean="0">
                <a:solidFill>
                  <a:schemeClr val="tx1"/>
                </a:solidFill>
              </a:rPr>
              <a:t>快速查看最新、最热、最全资料推荐</a:t>
            </a:r>
            <a:endParaRPr lang="zh-CN" altLang="en-US" sz="1200" dirty="0">
              <a:solidFill>
                <a:schemeClr val="tx1"/>
              </a:solidFill>
            </a:endParaRPr>
          </a:p>
        </p:txBody>
      </p:sp>
      <p:sp>
        <p:nvSpPr>
          <p:cNvPr id="14" name="圆角矩形标注 13"/>
          <p:cNvSpPr/>
          <p:nvPr/>
        </p:nvSpPr>
        <p:spPr>
          <a:xfrm>
            <a:off x="7813309" y="2914701"/>
            <a:ext cx="2952123" cy="433882"/>
          </a:xfrm>
          <a:prstGeom prst="wedgeRoundRectCallout">
            <a:avLst>
              <a:gd name="adj1" fmla="val -97532"/>
              <a:gd name="adj2" fmla="val 72225"/>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分类下载区：</a:t>
            </a:r>
            <a:r>
              <a:rPr lang="zh-CN" altLang="en-US" sz="1200" dirty="0" smtClean="0">
                <a:solidFill>
                  <a:schemeClr val="tx1"/>
                </a:solidFill>
              </a:rPr>
              <a:t>资料按科目分类，方便用户快速查看需要的资料</a:t>
            </a:r>
            <a:endParaRPr lang="zh-CN" altLang="en-US" sz="1200" dirty="0">
              <a:solidFill>
                <a:schemeClr val="tx1"/>
              </a:solidFill>
            </a:endParaRPr>
          </a:p>
        </p:txBody>
      </p:sp>
      <p:sp>
        <p:nvSpPr>
          <p:cNvPr id="15" name="圆角矩形标注 14"/>
          <p:cNvSpPr/>
          <p:nvPr/>
        </p:nvSpPr>
        <p:spPr>
          <a:xfrm>
            <a:off x="7813309" y="4508095"/>
            <a:ext cx="3168147" cy="424664"/>
          </a:xfrm>
          <a:prstGeom prst="wedgeRoundRectCallout">
            <a:avLst>
              <a:gd name="adj1" fmla="val -88579"/>
              <a:gd name="adj2" fmla="val 80332"/>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电子期刊：</a:t>
            </a:r>
            <a:r>
              <a:rPr lang="zh-CN" altLang="en-US" sz="1200" dirty="0" smtClean="0"/>
              <a:t>每季度</a:t>
            </a:r>
            <a:r>
              <a:rPr lang="en-US" altLang="zh-CN" sz="1200" dirty="0" smtClean="0"/>
              <a:t>1</a:t>
            </a:r>
            <a:r>
              <a:rPr lang="zh-CN" altLang="en-US" sz="1200" dirty="0" smtClean="0"/>
              <a:t>期电子杂志，内容集考试、学习、生活、娱乐于一体，极具趣味性</a:t>
            </a:r>
            <a:endParaRPr lang="zh-CN" altLang="en-US" sz="1200" dirty="0"/>
          </a:p>
        </p:txBody>
      </p:sp>
      <p:sp>
        <p:nvSpPr>
          <p:cNvPr id="16" name="圆角矩形标注 15"/>
          <p:cNvSpPr/>
          <p:nvPr/>
        </p:nvSpPr>
        <p:spPr>
          <a:xfrm>
            <a:off x="7813309" y="5252162"/>
            <a:ext cx="3024131" cy="400677"/>
          </a:xfrm>
          <a:prstGeom prst="wedgeRoundRectCallout">
            <a:avLst>
              <a:gd name="adj1" fmla="val -96085"/>
              <a:gd name="adj2" fmla="val 86183"/>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图书推荐：</a:t>
            </a:r>
            <a:r>
              <a:rPr lang="zh-CN" altLang="en-US" sz="1200" dirty="0" smtClean="0"/>
              <a:t>遴选新东方英语学习最新、最热书籍。</a:t>
            </a:r>
            <a:endParaRPr lang="zh-CN" altLang="en-US" sz="1200" dirty="0"/>
          </a:p>
        </p:txBody>
      </p:sp>
      <p:sp>
        <p:nvSpPr>
          <p:cNvPr id="17" name="圆角矩形标注 16"/>
          <p:cNvSpPr/>
          <p:nvPr/>
        </p:nvSpPr>
        <p:spPr>
          <a:xfrm>
            <a:off x="7813309" y="6125475"/>
            <a:ext cx="3024131" cy="463468"/>
          </a:xfrm>
          <a:prstGeom prst="wedgeRoundRectCallout">
            <a:avLst>
              <a:gd name="adj1" fmla="val -96860"/>
              <a:gd name="adj2" fmla="val 8286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论坛：</a:t>
            </a:r>
            <a:r>
              <a:rPr lang="zh-CN" altLang="zh-CN" sz="1200" dirty="0" smtClean="0"/>
              <a:t>精心选编各类网友上传资料，包括新东方在线课程笔记、讲义、复习方法等</a:t>
            </a:r>
            <a:endParaRPr lang="zh-CN" altLang="en-US" sz="1200" dirty="0"/>
          </a:p>
        </p:txBody>
      </p:sp>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249" y="1001907"/>
            <a:ext cx="4176464" cy="5636843"/>
          </a:xfrm>
        </p:spPr>
        <p:txBody>
          <a:bodyPr>
            <a:normAutofit fontScale="92500" lnSpcReduction="10000"/>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爱学互动</a:t>
            </a:r>
            <a:endParaRPr lang="en-US" altLang="zh-CN" sz="2400" dirty="0" smtClean="0"/>
          </a:p>
          <a:p>
            <a:pPr>
              <a:buNone/>
            </a:pPr>
            <a:r>
              <a:rPr lang="zh-CN" altLang="en-US" sz="2400" dirty="0" smtClean="0">
                <a:solidFill>
                  <a:schemeClr val="tx1"/>
                </a:solidFill>
                <a:latin typeface="+mj-ea"/>
                <a:ea typeface="+mj-ea"/>
              </a:rPr>
              <a:t>简介</a:t>
            </a:r>
            <a:r>
              <a:rPr lang="zh-CN" altLang="en-US" sz="2400" b="0" dirty="0" smtClean="0">
                <a:solidFill>
                  <a:schemeClr val="tx1"/>
                </a:solidFill>
                <a:latin typeface="+mj-ea"/>
                <a:ea typeface="+mj-ea"/>
              </a:rPr>
              <a:t>：爱学互动</a:t>
            </a:r>
            <a:r>
              <a:rPr lang="zh-CN" altLang="zh-CN" sz="2400" b="0" dirty="0" smtClean="0">
                <a:solidFill>
                  <a:schemeClr val="tx1"/>
                </a:solidFill>
                <a:latin typeface="+mj-ea"/>
                <a:ea typeface="+mj-ea"/>
              </a:rPr>
              <a:t>包括</a:t>
            </a:r>
            <a:r>
              <a:rPr lang="en-US" altLang="zh-CN" sz="2400" b="0" dirty="0" smtClean="0">
                <a:solidFill>
                  <a:schemeClr val="tx1"/>
                </a:solidFill>
                <a:latin typeface="+mj-ea"/>
                <a:ea typeface="+mj-ea"/>
              </a:rPr>
              <a:t>YY</a:t>
            </a:r>
            <a:r>
              <a:rPr lang="zh-CN" altLang="zh-CN" sz="2400" b="0" dirty="0" smtClean="0">
                <a:solidFill>
                  <a:schemeClr val="tx1"/>
                </a:solidFill>
                <a:latin typeface="+mj-ea"/>
                <a:ea typeface="+mj-ea"/>
              </a:rPr>
              <a:t>语音直播课堂</a:t>
            </a:r>
            <a:r>
              <a:rPr lang="zh-CN" altLang="en-US" sz="2400" b="0" dirty="0" smtClean="0">
                <a:solidFill>
                  <a:schemeClr val="tx1"/>
                </a:solidFill>
                <a:latin typeface="+mj-ea"/>
                <a:ea typeface="+mj-ea"/>
              </a:rPr>
              <a:t>、</a:t>
            </a:r>
            <a:r>
              <a:rPr lang="zh-CN" altLang="zh-CN" sz="2400" b="0" dirty="0" smtClean="0">
                <a:solidFill>
                  <a:schemeClr val="tx1"/>
                </a:solidFill>
                <a:latin typeface="+mj-ea"/>
                <a:ea typeface="+mj-ea"/>
              </a:rPr>
              <a:t>时时英语电台</a:t>
            </a:r>
            <a:r>
              <a:rPr lang="zh-CN" altLang="en-US" sz="2400" b="0" dirty="0" smtClean="0">
                <a:solidFill>
                  <a:schemeClr val="tx1"/>
                </a:solidFill>
                <a:latin typeface="+mj-ea"/>
                <a:ea typeface="+mj-ea"/>
              </a:rPr>
              <a:t>、</a:t>
            </a:r>
            <a:r>
              <a:rPr lang="zh-CN" altLang="zh-CN" sz="2400" b="0" dirty="0" smtClean="0">
                <a:solidFill>
                  <a:schemeClr val="tx1"/>
                </a:solidFill>
                <a:latin typeface="+mj-ea"/>
                <a:ea typeface="+mj-ea"/>
              </a:rPr>
              <a:t>论坛三个互动栏目。涵盖娱乐、生活、文化类型，趣味性也比较强，用户在锻炼口语、听力技能的同时，也能了解到西方文化，提高英语文化素养。</a:t>
            </a:r>
            <a:endParaRPr lang="en-US" altLang="zh-CN" sz="2400" b="0" dirty="0" smtClean="0">
              <a:solidFill>
                <a:schemeClr val="tx1"/>
              </a:solidFill>
              <a:latin typeface="+mj-ea"/>
              <a:ea typeface="+mj-ea"/>
            </a:endParaRPr>
          </a:p>
          <a:p>
            <a:pPr>
              <a:buNone/>
            </a:pPr>
            <a:endParaRPr lang="en-US" altLang="zh-CN" sz="2400" dirty="0" smtClean="0">
              <a:latin typeface="+mj-ea"/>
              <a:ea typeface="+mj-ea"/>
            </a:endParaRPr>
          </a:p>
          <a:p>
            <a:pPr>
              <a:buNone/>
            </a:pPr>
            <a:r>
              <a:rPr lang="zh-CN" altLang="en-US" sz="2400" dirty="0" smtClean="0">
                <a:solidFill>
                  <a:schemeClr val="tx1"/>
                </a:solidFill>
                <a:latin typeface="+mj-ea"/>
                <a:ea typeface="+mj-ea"/>
              </a:rPr>
              <a:t>作用：</a:t>
            </a:r>
            <a:r>
              <a:rPr lang="zh-CN" altLang="en-US" sz="2400" b="0" dirty="0" smtClean="0">
                <a:solidFill>
                  <a:schemeClr val="tx1"/>
                </a:solidFill>
                <a:latin typeface="+mj-ea"/>
                <a:ea typeface="+mj-ea"/>
              </a:rPr>
              <a:t>爱学互动是学习库为广大学员提供实时在线交流平台，学员</a:t>
            </a:r>
            <a:r>
              <a:rPr lang="zh-CN" altLang="zh-CN" sz="2400" b="0" dirty="0" smtClean="0">
                <a:solidFill>
                  <a:schemeClr val="tx1"/>
                </a:solidFill>
                <a:latin typeface="+mj-ea"/>
                <a:ea typeface="+mj-ea"/>
              </a:rPr>
              <a:t>与名师</a:t>
            </a:r>
            <a:r>
              <a:rPr lang="zh-CN" altLang="en-US" sz="2400" b="0" dirty="0" smtClean="0">
                <a:solidFill>
                  <a:schemeClr val="tx1"/>
                </a:solidFill>
                <a:latin typeface="+mj-ea"/>
                <a:ea typeface="+mj-ea"/>
              </a:rPr>
              <a:t>可以</a:t>
            </a:r>
            <a:r>
              <a:rPr lang="zh-CN" altLang="zh-CN" sz="2400" b="0" dirty="0" smtClean="0">
                <a:solidFill>
                  <a:schemeClr val="tx1"/>
                </a:solidFill>
                <a:latin typeface="+mj-ea"/>
                <a:ea typeface="+mj-ea"/>
              </a:rPr>
              <a:t>通过语音时时交流互动，</a:t>
            </a:r>
            <a:r>
              <a:rPr lang="zh-CN" altLang="en-US" sz="2400" b="0" dirty="0" smtClean="0">
                <a:solidFill>
                  <a:schemeClr val="tx1"/>
                </a:solidFill>
                <a:latin typeface="+mj-ea"/>
                <a:ea typeface="+mj-ea"/>
              </a:rPr>
              <a:t>及时解决学习中的疑难问题。</a:t>
            </a:r>
            <a:endParaRPr lang="en-US" altLang="zh-CN" sz="24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cstate="print"/>
          <a:srcRect/>
          <a:stretch>
            <a:fillRect/>
          </a:stretch>
        </p:blipFill>
        <p:spPr bwMode="auto">
          <a:xfrm>
            <a:off x="4225439" y="1001906"/>
            <a:ext cx="3587870" cy="6192588"/>
          </a:xfrm>
          <a:prstGeom prst="rect">
            <a:avLst/>
          </a:prstGeom>
          <a:noFill/>
          <a:ln w="9525">
            <a:noFill/>
            <a:miter lim="800000"/>
            <a:headEnd/>
            <a:tailEnd/>
          </a:ln>
        </p:spPr>
      </p:pic>
      <p:sp>
        <p:nvSpPr>
          <p:cNvPr id="7" name="圆角矩形 6"/>
          <p:cNvSpPr/>
          <p:nvPr/>
        </p:nvSpPr>
        <p:spPr>
          <a:xfrm>
            <a:off x="4253618" y="1557651"/>
            <a:ext cx="2551374" cy="111149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212704" y="2748535"/>
            <a:ext cx="2471644" cy="166723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225439" y="6003612"/>
            <a:ext cx="2471644" cy="103209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225439" y="4574554"/>
            <a:ext cx="2471644" cy="134966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2" name="圆角矩形标注 11"/>
          <p:cNvSpPr/>
          <p:nvPr/>
        </p:nvSpPr>
        <p:spPr>
          <a:xfrm>
            <a:off x="7813309" y="1426570"/>
            <a:ext cx="3168147" cy="481853"/>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课堂</a:t>
            </a:r>
            <a:r>
              <a:rPr lang="zh-CN" altLang="zh-CN" sz="1200" dirty="0" smtClean="0">
                <a:solidFill>
                  <a:schemeClr val="accent6">
                    <a:lumMod val="75000"/>
                  </a:schemeClr>
                </a:solidFill>
              </a:rPr>
              <a:t>推荐区域</a:t>
            </a:r>
            <a:r>
              <a:rPr lang="zh-CN" altLang="zh-CN" sz="1200" dirty="0" smtClean="0"/>
              <a:t>，定期推出精品课堂专题，将分散的课堂内容体系化，方便用户学习使用；</a:t>
            </a:r>
          </a:p>
        </p:txBody>
      </p:sp>
      <p:sp>
        <p:nvSpPr>
          <p:cNvPr id="13" name="圆角矩形标注 12"/>
          <p:cNvSpPr/>
          <p:nvPr/>
        </p:nvSpPr>
        <p:spPr>
          <a:xfrm>
            <a:off x="7813309" y="2307268"/>
            <a:ext cx="3188944" cy="1401355"/>
          </a:xfrm>
          <a:prstGeom prst="wedgeRoundRectCallout">
            <a:avLst>
              <a:gd name="adj1" fmla="val -83403"/>
              <a:gd name="adj2" fmla="val 38143"/>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英语直播课堂</a:t>
            </a:r>
            <a:r>
              <a:rPr lang="zh-CN" altLang="en-US" sz="1200" dirty="0" smtClean="0"/>
              <a:t>：包含考试辅导、新概念、时文赏析等课程</a:t>
            </a:r>
            <a:endParaRPr lang="en-US" altLang="zh-CN" sz="1200" dirty="0" smtClean="0"/>
          </a:p>
          <a:p>
            <a:r>
              <a:rPr lang="en-US" altLang="zh-CN" sz="1200" dirty="0" smtClean="0"/>
              <a:t>      </a:t>
            </a:r>
            <a:r>
              <a:rPr lang="zh-CN" altLang="zh-CN" sz="1200" dirty="0" smtClean="0"/>
              <a:t>左侧为</a:t>
            </a:r>
            <a:r>
              <a:rPr lang="zh-CN" altLang="en-US" sz="1200" dirty="0" smtClean="0"/>
              <a:t>每周</a:t>
            </a:r>
            <a:r>
              <a:rPr lang="zh-CN" altLang="zh-CN" sz="1200" dirty="0" smtClean="0"/>
              <a:t>课表，帮用户筛选有用的课程信息；右侧为往期推荐课程的回顾，含讲义、笔记、音频文件等辅助学习资料，用户</a:t>
            </a:r>
            <a:r>
              <a:rPr lang="zh-CN" altLang="en-US" sz="1200" dirty="0" smtClean="0"/>
              <a:t>即使</a:t>
            </a:r>
            <a:r>
              <a:rPr lang="zh-CN" altLang="zh-CN" sz="1200" dirty="0" smtClean="0"/>
              <a:t>错过直播时间，精彩内容也</a:t>
            </a:r>
            <a:r>
              <a:rPr lang="zh-CN" altLang="en-US" sz="1200" dirty="0" smtClean="0"/>
              <a:t>不会</a:t>
            </a:r>
            <a:r>
              <a:rPr lang="zh-CN" altLang="zh-CN" sz="1200" dirty="0" smtClean="0"/>
              <a:t>错过</a:t>
            </a:r>
            <a:endParaRPr lang="zh-CN" altLang="zh-CN" sz="1200" dirty="0"/>
          </a:p>
        </p:txBody>
      </p:sp>
      <p:sp>
        <p:nvSpPr>
          <p:cNvPr id="14" name="圆角矩形标注 13"/>
          <p:cNvSpPr/>
          <p:nvPr/>
        </p:nvSpPr>
        <p:spPr>
          <a:xfrm>
            <a:off x="7813309" y="4317941"/>
            <a:ext cx="3188944" cy="1190882"/>
          </a:xfrm>
          <a:prstGeom prst="wedgeRoundRectCallout">
            <a:avLst>
              <a:gd name="adj1" fmla="val -86393"/>
              <a:gd name="adj2" fmla="val 3986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时时英语</a:t>
            </a:r>
            <a:r>
              <a:rPr lang="zh-CN" altLang="zh-CN" sz="1200" dirty="0" smtClean="0"/>
              <a:t>，包括听力</a:t>
            </a:r>
            <a:r>
              <a:rPr lang="zh-CN" altLang="en-US" sz="1200" dirty="0" smtClean="0"/>
              <a:t>听力晨读</a:t>
            </a:r>
            <a:r>
              <a:rPr lang="zh-CN" altLang="zh-CN" sz="1200" dirty="0" smtClean="0"/>
              <a:t>、随时英语（英伦风格，英式英语）音频</a:t>
            </a:r>
            <a:r>
              <a:rPr lang="zh-CN" altLang="en-US" sz="1200" dirty="0" smtClean="0"/>
              <a:t>在线收听</a:t>
            </a:r>
            <a:r>
              <a:rPr lang="zh-CN" altLang="zh-CN" sz="1200" dirty="0" smtClean="0"/>
              <a:t>。</a:t>
            </a:r>
            <a:endParaRPr lang="en-US" altLang="zh-CN" sz="1200" dirty="0" smtClean="0"/>
          </a:p>
          <a:p>
            <a:r>
              <a:rPr lang="en-US" altLang="zh-CN" sz="1200" dirty="0" smtClean="0"/>
              <a:t>       </a:t>
            </a:r>
            <a:r>
              <a:rPr lang="zh-CN" altLang="zh-CN" sz="1200" dirty="0" smtClean="0"/>
              <a:t>左侧为编辑推荐的节目单，帮用户筛选有用的</a:t>
            </a:r>
            <a:r>
              <a:rPr lang="zh-CN" altLang="en-US" sz="1200" dirty="0" smtClean="0"/>
              <a:t>课程</a:t>
            </a:r>
            <a:r>
              <a:rPr lang="zh-CN" altLang="zh-CN" sz="1200" dirty="0" smtClean="0"/>
              <a:t>信息；右侧为往期节目回放，音频文件可在线收听，随时“磨练耳朵”，进行听力训练</a:t>
            </a:r>
            <a:endParaRPr lang="en-US" altLang="zh-CN" sz="1200" dirty="0" smtClean="0"/>
          </a:p>
        </p:txBody>
      </p:sp>
      <p:sp>
        <p:nvSpPr>
          <p:cNvPr id="15" name="圆角矩形标注 14"/>
          <p:cNvSpPr/>
          <p:nvPr/>
        </p:nvSpPr>
        <p:spPr>
          <a:xfrm>
            <a:off x="7885112" y="6175332"/>
            <a:ext cx="3024336" cy="341603"/>
          </a:xfrm>
          <a:prstGeom prst="wedgeRoundRectCallout">
            <a:avLst>
              <a:gd name="adj1" fmla="val -88887"/>
              <a:gd name="adj2" fmla="val 83948"/>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论坛：</a:t>
            </a:r>
            <a:r>
              <a:rPr lang="zh-CN" altLang="en-US" sz="1200" dirty="0" smtClean="0"/>
              <a:t>与爱学资料论坛区相同</a:t>
            </a:r>
            <a:endParaRPr lang="zh-CN" altLang="en-US" sz="1200" dirty="0"/>
          </a:p>
        </p:txBody>
      </p:sp>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249" y="1001907"/>
            <a:ext cx="4176464"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爱学资讯</a:t>
            </a:r>
            <a:endParaRPr lang="en-US" altLang="zh-CN" sz="2400" dirty="0" smtClean="0"/>
          </a:p>
          <a:p>
            <a:pPr>
              <a:buNone/>
            </a:pPr>
            <a:r>
              <a:rPr lang="zh-CN" altLang="en-US" sz="2200" dirty="0" smtClean="0">
                <a:solidFill>
                  <a:schemeClr val="tx1"/>
                </a:solidFill>
                <a:latin typeface="+mj-ea"/>
                <a:ea typeface="+mj-ea"/>
              </a:rPr>
              <a:t>简介：</a:t>
            </a:r>
            <a:r>
              <a:rPr lang="zh-CN" altLang="en-US" sz="2200" b="0" dirty="0" smtClean="0">
                <a:solidFill>
                  <a:schemeClr val="tx1"/>
                </a:solidFill>
                <a:latin typeface="+mj-ea"/>
                <a:ea typeface="+mj-ea"/>
              </a:rPr>
              <a:t>爱学资讯可以提供</a:t>
            </a:r>
            <a:r>
              <a:rPr lang="zh-CN" altLang="zh-CN" sz="2200" b="0" dirty="0" smtClean="0">
                <a:solidFill>
                  <a:schemeClr val="tx1"/>
                </a:solidFill>
                <a:latin typeface="+mj-ea"/>
                <a:ea typeface="+mj-ea"/>
              </a:rPr>
              <a:t>个性化、全程化、精准的考试资讯</a:t>
            </a:r>
            <a:r>
              <a:rPr lang="zh-CN" altLang="en-US" sz="2200" b="0" dirty="0" smtClean="0">
                <a:solidFill>
                  <a:schemeClr val="tx1"/>
                </a:solidFill>
                <a:latin typeface="+mj-ea"/>
                <a:ea typeface="+mj-ea"/>
              </a:rPr>
              <a:t>，如</a:t>
            </a:r>
            <a:r>
              <a:rPr lang="zh-CN" altLang="zh-CN" sz="2200" b="0" dirty="0" smtClean="0">
                <a:solidFill>
                  <a:schemeClr val="tx1"/>
                </a:solidFill>
                <a:latin typeface="+mj-ea"/>
                <a:ea typeface="+mj-ea"/>
              </a:rPr>
              <a:t>考试复习计划、学习指导，励志经验分享、招考信息等</a:t>
            </a:r>
            <a:r>
              <a:rPr lang="zh-CN" altLang="en-US" sz="2200" b="0" dirty="0" smtClean="0">
                <a:solidFill>
                  <a:schemeClr val="tx1"/>
                </a:solidFill>
                <a:latin typeface="+mj-ea"/>
                <a:ea typeface="+mj-ea"/>
              </a:rPr>
              <a:t>。资讯更新及时、准确。</a:t>
            </a:r>
            <a:endParaRPr lang="en-US" altLang="zh-CN" sz="2200" b="0" dirty="0" smtClean="0">
              <a:solidFill>
                <a:schemeClr val="tx1"/>
              </a:solidFill>
              <a:latin typeface="+mj-ea"/>
              <a:ea typeface="+mj-ea"/>
            </a:endParaRPr>
          </a:p>
          <a:p>
            <a:pPr>
              <a:buNone/>
            </a:pPr>
            <a:endParaRPr lang="en-US" altLang="zh-CN" sz="2200" b="0" dirty="0">
              <a:solidFill>
                <a:schemeClr val="tx1"/>
              </a:solidFill>
              <a:latin typeface="+mj-ea"/>
              <a:ea typeface="+mj-ea"/>
            </a:endParaRPr>
          </a:p>
          <a:p>
            <a:pPr>
              <a:buNone/>
            </a:pPr>
            <a:r>
              <a:rPr lang="zh-CN" altLang="en-US" sz="2200" dirty="0" smtClean="0">
                <a:solidFill>
                  <a:schemeClr val="tx1"/>
                </a:solidFill>
                <a:latin typeface="+mj-ea"/>
                <a:ea typeface="+mj-ea"/>
              </a:rPr>
              <a:t>作用：</a:t>
            </a:r>
            <a:r>
              <a:rPr lang="zh-CN" altLang="en-US" sz="2200" b="0" dirty="0" smtClean="0">
                <a:solidFill>
                  <a:schemeClr val="tx1"/>
                </a:solidFill>
                <a:latin typeface="+mj-ea"/>
                <a:ea typeface="+mj-ea"/>
              </a:rPr>
              <a:t>方便学员第一时间获取最新考试信息、</a:t>
            </a:r>
            <a:r>
              <a:rPr lang="zh-CN" altLang="zh-CN" sz="2200" b="0" dirty="0" smtClean="0">
                <a:solidFill>
                  <a:schemeClr val="tx1"/>
                </a:solidFill>
                <a:latin typeface="+mj-ea"/>
                <a:ea typeface="+mj-ea"/>
              </a:rPr>
              <a:t>帮助学生在考试复习阶段少走弯路、有的放矢，保证学习效果。</a:t>
            </a:r>
            <a:endParaRPr lang="en-US" altLang="zh-CN" sz="2200" b="0" dirty="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cstate="print"/>
          <a:srcRect/>
          <a:stretch>
            <a:fillRect/>
          </a:stretch>
        </p:blipFill>
        <p:spPr bwMode="auto">
          <a:xfrm>
            <a:off x="4225438" y="1001907"/>
            <a:ext cx="3747331" cy="6271981"/>
          </a:xfrm>
          <a:prstGeom prst="rect">
            <a:avLst/>
          </a:prstGeom>
          <a:noFill/>
          <a:ln w="9525">
            <a:noFill/>
            <a:miter lim="800000"/>
            <a:headEnd/>
            <a:tailEnd/>
          </a:ln>
        </p:spPr>
      </p:pic>
      <p:sp>
        <p:nvSpPr>
          <p:cNvPr id="7" name="圆角矩形 6"/>
          <p:cNvSpPr/>
          <p:nvPr/>
        </p:nvSpPr>
        <p:spPr>
          <a:xfrm>
            <a:off x="4225439" y="2907319"/>
            <a:ext cx="2471644" cy="134966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225439" y="4495162"/>
            <a:ext cx="2471644" cy="127027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225439" y="5844829"/>
            <a:ext cx="2471644" cy="142905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225439" y="1637043"/>
            <a:ext cx="2471644" cy="119088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1" name="圆角矩形标注 10"/>
          <p:cNvSpPr/>
          <p:nvPr/>
        </p:nvSpPr>
        <p:spPr>
          <a:xfrm>
            <a:off x="8029129" y="1332359"/>
            <a:ext cx="2952328" cy="553861"/>
          </a:xfrm>
          <a:prstGeom prst="wedgeRoundRectCallout">
            <a:avLst>
              <a:gd name="adj1" fmla="val -91447"/>
              <a:gd name="adj2" fmla="val 8328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资讯、专题推荐区域</a:t>
            </a:r>
            <a:r>
              <a:rPr lang="zh-CN" altLang="zh-CN" sz="1200" dirty="0" smtClean="0"/>
              <a:t>，根据不同的考试时段，推出</a:t>
            </a:r>
            <a:r>
              <a:rPr lang="zh-CN" altLang="en-US" sz="1200" dirty="0" smtClean="0"/>
              <a:t>考试</a:t>
            </a:r>
            <a:r>
              <a:rPr lang="zh-CN" altLang="zh-CN" sz="1200" dirty="0" smtClean="0"/>
              <a:t>专题；</a:t>
            </a:r>
            <a:r>
              <a:rPr lang="zh-CN" altLang="en-US" sz="1200" dirty="0" smtClean="0"/>
              <a:t>帮助学员系统复习，提升复习效果。</a:t>
            </a:r>
            <a:endParaRPr lang="zh-CN" altLang="zh-CN" sz="1200" dirty="0"/>
          </a:p>
        </p:txBody>
      </p:sp>
      <p:sp>
        <p:nvSpPr>
          <p:cNvPr id="12" name="圆角矩形标注 11"/>
          <p:cNvSpPr/>
          <p:nvPr/>
        </p:nvSpPr>
        <p:spPr>
          <a:xfrm>
            <a:off x="8023981" y="2556495"/>
            <a:ext cx="2957475" cy="576064"/>
          </a:xfrm>
          <a:prstGeom prst="wedgeRoundRectCallout">
            <a:avLst>
              <a:gd name="adj1" fmla="val -91447"/>
              <a:gd name="adj2" fmla="val 8328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大学考试类资讯</a:t>
            </a:r>
            <a:r>
              <a:rPr lang="zh-CN" altLang="zh-CN" sz="1200" dirty="0" smtClean="0"/>
              <a:t>，主要是各类招考信息、考试大纲变化等与大学英语考试相关信息</a:t>
            </a:r>
            <a:endParaRPr lang="zh-CN" altLang="zh-CN" sz="1200" dirty="0"/>
          </a:p>
        </p:txBody>
      </p:sp>
      <p:sp>
        <p:nvSpPr>
          <p:cNvPr id="13" name="圆角矩形标注 12"/>
          <p:cNvSpPr/>
          <p:nvPr/>
        </p:nvSpPr>
        <p:spPr>
          <a:xfrm>
            <a:off x="7972770" y="4133287"/>
            <a:ext cx="3029483" cy="655456"/>
          </a:xfrm>
          <a:prstGeom prst="wedgeRoundRectCallout">
            <a:avLst>
              <a:gd name="adj1" fmla="val -91447"/>
              <a:gd name="adj2" fmla="val 8328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出国留学类资讯</a:t>
            </a:r>
            <a:r>
              <a:rPr lang="zh-CN" altLang="zh-CN" sz="1200" dirty="0" smtClean="0"/>
              <a:t>，主要是出国政策时讯，帮助用户第一时间掌握政策变化，设计自己的出国计划</a:t>
            </a:r>
            <a:endParaRPr lang="zh-CN" altLang="zh-CN" sz="1200" dirty="0"/>
          </a:p>
        </p:txBody>
      </p:sp>
      <p:sp>
        <p:nvSpPr>
          <p:cNvPr id="14" name="圆角矩形标注 13"/>
          <p:cNvSpPr/>
          <p:nvPr/>
        </p:nvSpPr>
        <p:spPr>
          <a:xfrm>
            <a:off x="7972770" y="5534692"/>
            <a:ext cx="3029483" cy="838227"/>
          </a:xfrm>
          <a:prstGeom prst="wedgeRoundRectCallout">
            <a:avLst>
              <a:gd name="adj1" fmla="val -93894"/>
              <a:gd name="adj2" fmla="val 66747"/>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文娱英语</a:t>
            </a:r>
            <a:r>
              <a:rPr lang="zh-CN" altLang="en-US" sz="1200" dirty="0" smtClean="0">
                <a:solidFill>
                  <a:schemeClr val="accent6">
                    <a:lumMod val="75000"/>
                  </a:schemeClr>
                </a:solidFill>
              </a:rPr>
              <a:t>，</a:t>
            </a:r>
            <a:r>
              <a:rPr lang="zh-CN" altLang="zh-CN" sz="1200" dirty="0" smtClean="0"/>
              <a:t>侧重于传递英美文化娱乐资讯，包含各种影视、音乐双语新闻，美文欣赏等，为大学生提高英语文化素养提供帮助；</a:t>
            </a:r>
            <a:endParaRPr lang="zh-CN" altLang="zh-CN" sz="1200" dirty="0"/>
          </a:p>
        </p:txBody>
      </p:sp>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900311"/>
            <a:ext cx="10045543" cy="4990084"/>
          </a:xfrm>
        </p:spPr>
        <p:txBody>
          <a:bodyPr>
            <a:normAutofit/>
          </a:bodyPr>
          <a:lstStyle/>
          <a:p>
            <a:pPr>
              <a:buNone/>
            </a:pPr>
            <a:r>
              <a:rPr lang="en-US" altLang="zh-CN" sz="2600" b="0" dirty="0" smtClean="0">
                <a:solidFill>
                  <a:schemeClr val="tx1"/>
                </a:solidFill>
              </a:rPr>
              <a:t>2.1 </a:t>
            </a:r>
            <a:r>
              <a:rPr lang="zh-CN" altLang="en-US" sz="2600" b="0" dirty="0" smtClean="0">
                <a:solidFill>
                  <a:schemeClr val="tx1"/>
                </a:solidFill>
              </a:rPr>
              <a:t>如何登陆学习库</a:t>
            </a:r>
            <a:endParaRPr lang="en-US" altLang="zh-CN" sz="2600" b="0" dirty="0" smtClean="0">
              <a:solidFill>
                <a:schemeClr val="tx1"/>
              </a:solidFill>
            </a:endParaRPr>
          </a:p>
          <a:p>
            <a:pPr>
              <a:buNone/>
            </a:pPr>
            <a:r>
              <a:rPr lang="en-US" altLang="zh-CN" sz="2600" b="0" dirty="0" smtClean="0">
                <a:solidFill>
                  <a:schemeClr val="tx1"/>
                </a:solidFill>
              </a:rPr>
              <a:t>   </a:t>
            </a:r>
          </a:p>
          <a:p>
            <a:pPr>
              <a:buNone/>
            </a:pPr>
            <a:endParaRPr lang="zh-CN" altLang="zh-CN" sz="20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图片 8" descr="111.jpg"/>
          <p:cNvPicPr>
            <a:picLocks noChangeAspect="1"/>
          </p:cNvPicPr>
          <p:nvPr/>
        </p:nvPicPr>
        <p:blipFill>
          <a:blip r:embed="rId2" cstate="print"/>
          <a:stretch>
            <a:fillRect/>
          </a:stretch>
        </p:blipFill>
        <p:spPr>
          <a:xfrm>
            <a:off x="3708648" y="2520279"/>
            <a:ext cx="3549238" cy="5040984"/>
          </a:xfrm>
          <a:prstGeom prst="rect">
            <a:avLst/>
          </a:prstGeom>
        </p:spPr>
      </p:pic>
      <p:sp>
        <p:nvSpPr>
          <p:cNvPr id="6" name="矩形 5"/>
          <p:cNvSpPr/>
          <p:nvPr/>
        </p:nvSpPr>
        <p:spPr>
          <a:xfrm>
            <a:off x="828328" y="1404367"/>
            <a:ext cx="10009112" cy="1032098"/>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高校图书馆用户可通过以下两种方式登陆</a:t>
            </a:r>
            <a:endParaRPr lang="en-US" altLang="zh-CN" sz="1700" dirty="0" smtClean="0">
              <a:solidFill>
                <a:schemeClr val="tx1"/>
              </a:solidFill>
              <a:latin typeface="微软雅黑" pitchFamily="34" charset="-122"/>
              <a:ea typeface="微软雅黑" pitchFamily="34" charset="-122"/>
            </a:endParaRPr>
          </a:p>
          <a:p>
            <a:pPr lvl="0"/>
            <a:r>
              <a:rPr lang="zh-CN" altLang="en-US" sz="1700" dirty="0" smtClean="0">
                <a:solidFill>
                  <a:schemeClr val="tx1"/>
                </a:solidFill>
                <a:latin typeface="微软雅黑" pitchFamily="34" charset="-122"/>
                <a:ea typeface="微软雅黑" pitchFamily="34" charset="-122"/>
              </a:rPr>
              <a:t>方式一：</a:t>
            </a:r>
            <a:r>
              <a:rPr lang="zh-CN" altLang="zh-CN" sz="1800" dirty="0" smtClean="0">
                <a:solidFill>
                  <a:schemeClr val="tx1"/>
                </a:solidFill>
              </a:rPr>
              <a:t>打开浏览器</a:t>
            </a:r>
            <a:r>
              <a:rPr lang="zh-CN" altLang="en-US" sz="1800" dirty="0" smtClean="0">
                <a:solidFill>
                  <a:schemeClr val="tx1"/>
                </a:solidFill>
              </a:rPr>
              <a:t>，</a:t>
            </a:r>
            <a:r>
              <a:rPr lang="zh-CN" altLang="zh-CN" sz="1800" dirty="0" smtClean="0">
                <a:solidFill>
                  <a:schemeClr val="tx1"/>
                </a:solidFill>
              </a:rPr>
              <a:t>在地址栏中输入学习库网址</a:t>
            </a:r>
            <a:r>
              <a:rPr lang="en-US" altLang="zh-CN" sz="1800" dirty="0" smtClean="0">
                <a:solidFill>
                  <a:schemeClr val="tx1"/>
                </a:solidFill>
              </a:rPr>
              <a:t>library.koolearn.com</a:t>
            </a:r>
            <a:r>
              <a:rPr lang="zh-CN" altLang="zh-CN" sz="1800" dirty="0" smtClean="0">
                <a:solidFill>
                  <a:schemeClr val="tx1"/>
                </a:solidFill>
              </a:rPr>
              <a:t>，点击回车即可登录首页；</a:t>
            </a:r>
            <a:endParaRPr lang="en-US" altLang="zh-CN" sz="1700" dirty="0" smtClean="0">
              <a:solidFill>
                <a:schemeClr val="tx1"/>
              </a:solidFill>
              <a:latin typeface="微软雅黑" pitchFamily="34" charset="-122"/>
              <a:ea typeface="微软雅黑" pitchFamily="34" charset="-122"/>
            </a:endParaRPr>
          </a:p>
          <a:p>
            <a:pPr lvl="0"/>
            <a:r>
              <a:rPr lang="zh-CN" altLang="en-US" sz="1700" dirty="0" smtClean="0">
                <a:solidFill>
                  <a:schemeClr val="tx1"/>
                </a:solidFill>
                <a:latin typeface="微软雅黑" pitchFamily="34" charset="-122"/>
                <a:ea typeface="微软雅黑" pitchFamily="34" charset="-122"/>
              </a:rPr>
              <a:t>方式二：</a:t>
            </a:r>
            <a:r>
              <a:rPr lang="zh-CN" altLang="zh-CN" sz="1800" dirty="0" smtClean="0">
                <a:solidFill>
                  <a:schemeClr val="tx1"/>
                </a:solidFill>
              </a:rPr>
              <a:t>校内学员可访问图书馆主页，找到”新东方多媒体学习库“，点击即可登录；</a:t>
            </a:r>
          </a:p>
          <a:p>
            <a:endParaRPr lang="en-US" altLang="zh-CN" sz="1700" dirty="0" smtClean="0">
              <a:solidFill>
                <a:schemeClr val="tx1"/>
              </a:solidFill>
              <a:latin typeface="微软雅黑" pitchFamily="34" charset="-122"/>
              <a:ea typeface="微软雅黑" pitchFamily="34" charset="-122"/>
            </a:endParaRPr>
          </a:p>
        </p:txBody>
      </p:sp>
      <p:sp>
        <p:nvSpPr>
          <p:cNvPr id="10" name="右箭头 9"/>
          <p:cNvSpPr/>
          <p:nvPr/>
        </p:nvSpPr>
        <p:spPr>
          <a:xfrm>
            <a:off x="972344" y="3564607"/>
            <a:ext cx="180020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登陆后首页</a:t>
            </a:r>
            <a:endParaRPr lang="zh-CN"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内容占位符 6"/>
          <p:cNvSpPr>
            <a:spLocks noGrp="1"/>
          </p:cNvSpPr>
          <p:nvPr>
            <p:ph idx="1"/>
          </p:nvPr>
        </p:nvSpPr>
        <p:spPr>
          <a:xfrm>
            <a:off x="558087" y="1160691"/>
            <a:ext cx="10045543" cy="5593691"/>
          </a:xfrm>
        </p:spPr>
        <p:txBody>
          <a:bodyPr/>
          <a:lstStyle/>
          <a:p>
            <a:pPr>
              <a:buNone/>
            </a:pPr>
            <a:r>
              <a:rPr lang="en-US" altLang="zh-CN" sz="2600" b="0" dirty="0" smtClean="0">
                <a:solidFill>
                  <a:schemeClr val="tx1"/>
                </a:solidFill>
              </a:rPr>
              <a:t>2.2 </a:t>
            </a:r>
            <a:r>
              <a:rPr lang="zh-CN" altLang="en-US" sz="2600" b="0" dirty="0" smtClean="0">
                <a:solidFill>
                  <a:schemeClr val="tx1"/>
                </a:solidFill>
              </a:rPr>
              <a:t>如何在线听课</a:t>
            </a:r>
            <a:endParaRPr lang="en-US" altLang="zh-CN" sz="2600" b="0" dirty="0" smtClean="0">
              <a:solidFill>
                <a:schemeClr val="tx1"/>
              </a:solidFill>
            </a:endParaRPr>
          </a:p>
          <a:p>
            <a:pPr>
              <a:buNone/>
            </a:pPr>
            <a:r>
              <a:rPr lang="en-US" altLang="zh-CN" sz="2000" b="0" dirty="0" smtClean="0">
                <a:solidFill>
                  <a:schemeClr val="tx1"/>
                </a:solidFill>
              </a:rPr>
              <a:t>   </a:t>
            </a:r>
          </a:p>
          <a:p>
            <a:pPr>
              <a:buNone/>
            </a:pPr>
            <a:endParaRPr lang="en-US" altLang="zh-CN" dirty="0" smtClean="0"/>
          </a:p>
          <a:p>
            <a:pPr>
              <a:buNone/>
            </a:pPr>
            <a:endParaRPr lang="en-US" altLang="zh-CN" dirty="0" smtClean="0"/>
          </a:p>
        </p:txBody>
      </p:sp>
      <p:pic>
        <p:nvPicPr>
          <p:cNvPr id="14" name="图片 13" descr="QQ截图20130114132336.jpg"/>
          <p:cNvPicPr>
            <a:picLocks noChangeAspect="1"/>
          </p:cNvPicPr>
          <p:nvPr/>
        </p:nvPicPr>
        <p:blipFill>
          <a:blip r:embed="rId2" cstate="print"/>
          <a:stretch>
            <a:fillRect/>
          </a:stretch>
        </p:blipFill>
        <p:spPr>
          <a:xfrm>
            <a:off x="278496" y="3585762"/>
            <a:ext cx="3455159" cy="2787157"/>
          </a:xfrm>
          <a:prstGeom prst="rect">
            <a:avLst/>
          </a:prstGeom>
        </p:spPr>
      </p:pic>
      <p:sp>
        <p:nvSpPr>
          <p:cNvPr id="15" name="TextBox 14"/>
          <p:cNvSpPr txBox="1"/>
          <p:nvPr/>
        </p:nvSpPr>
        <p:spPr>
          <a:xfrm>
            <a:off x="318647" y="3145495"/>
            <a:ext cx="3508140" cy="339338"/>
          </a:xfrm>
          <a:prstGeom prst="rect">
            <a:avLst/>
          </a:prstGeom>
          <a:noFill/>
        </p:spPr>
        <p:txBody>
          <a:bodyPr wrap="square" lIns="99121" tIns="49560" rIns="99121" bIns="49560" rtlCol="0">
            <a:spAutoFit/>
          </a:bodyPr>
          <a:lstStyle/>
          <a:p>
            <a:r>
              <a:rPr lang="zh-CN" altLang="en-US" sz="1500" dirty="0" smtClean="0"/>
              <a:t>首页提供两种方式查找课程</a:t>
            </a:r>
            <a:endParaRPr lang="zh-CN" altLang="en-US" sz="1500" dirty="0"/>
          </a:p>
        </p:txBody>
      </p:sp>
      <p:sp>
        <p:nvSpPr>
          <p:cNvPr id="16" name="TextBox 15"/>
          <p:cNvSpPr txBox="1"/>
          <p:nvPr/>
        </p:nvSpPr>
        <p:spPr>
          <a:xfrm>
            <a:off x="4145708" y="3066103"/>
            <a:ext cx="3229370" cy="1023418"/>
          </a:xfrm>
          <a:prstGeom prst="rect">
            <a:avLst/>
          </a:prstGeom>
          <a:noFill/>
        </p:spPr>
        <p:txBody>
          <a:bodyPr wrap="square" lIns="99121" tIns="49560" rIns="99121" bIns="49560" rtlCol="0">
            <a:spAutoFit/>
          </a:bodyPr>
          <a:lstStyle/>
          <a:p>
            <a:r>
              <a:rPr lang="en-US" altLang="zh-CN" sz="1500" dirty="0" smtClean="0"/>
              <a:t>1</a:t>
            </a:r>
            <a:r>
              <a:rPr lang="zh-CN" altLang="en-US" sz="1500" dirty="0" smtClean="0"/>
              <a:t>、通过二级分类，更快定位自己感兴趣的课程类型</a:t>
            </a:r>
            <a:endParaRPr lang="en-US" altLang="zh-CN" sz="1500" dirty="0" smtClean="0"/>
          </a:p>
          <a:p>
            <a:r>
              <a:rPr lang="en-US" altLang="zh-CN" sz="1500" dirty="0" smtClean="0"/>
              <a:t>2</a:t>
            </a:r>
            <a:r>
              <a:rPr lang="zh-CN" altLang="en-US" sz="1500" dirty="0" smtClean="0"/>
              <a:t>、通过课程简介，找到自己想学习的课程</a:t>
            </a:r>
            <a:endParaRPr lang="zh-CN" altLang="en-US" sz="1500" dirty="0"/>
          </a:p>
        </p:txBody>
      </p:sp>
      <p:sp>
        <p:nvSpPr>
          <p:cNvPr id="17" name="圆角矩形标注 16"/>
          <p:cNvSpPr/>
          <p:nvPr/>
        </p:nvSpPr>
        <p:spPr>
          <a:xfrm>
            <a:off x="956490" y="5368476"/>
            <a:ext cx="1384005" cy="754671"/>
          </a:xfrm>
          <a:prstGeom prst="wedgeRoundRectCallout">
            <a:avLst>
              <a:gd name="adj1" fmla="val -60962"/>
              <a:gd name="adj2" fmla="val -65368"/>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方式二：通过首页 “课程分类”进入</a:t>
            </a:r>
            <a:endParaRPr lang="zh-CN" altLang="en-US" sz="1300" b="1" dirty="0">
              <a:solidFill>
                <a:schemeClr val="tx1"/>
              </a:solidFill>
            </a:endParaRPr>
          </a:p>
        </p:txBody>
      </p:sp>
      <p:sp>
        <p:nvSpPr>
          <p:cNvPr id="18" name="圆角矩形标注 17"/>
          <p:cNvSpPr/>
          <p:nvPr/>
        </p:nvSpPr>
        <p:spPr>
          <a:xfrm>
            <a:off x="1332384" y="4284687"/>
            <a:ext cx="1953683" cy="476346"/>
          </a:xfrm>
          <a:prstGeom prst="wedgeRoundRectCallout">
            <a:avLst>
              <a:gd name="adj1" fmla="val -66389"/>
              <a:gd name="adj2" fmla="val -45949"/>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方式一：点击“课程中心”进行查找</a:t>
            </a:r>
            <a:endParaRPr lang="zh-CN" altLang="en-US" sz="1300" b="1" dirty="0">
              <a:solidFill>
                <a:schemeClr val="tx1"/>
              </a:solidFill>
            </a:endParaRPr>
          </a:p>
        </p:txBody>
      </p:sp>
      <p:pic>
        <p:nvPicPr>
          <p:cNvPr id="19" name="图片 18" descr="QQ截图20130114134001.jpg"/>
          <p:cNvPicPr>
            <a:picLocks noChangeAspect="1"/>
          </p:cNvPicPr>
          <p:nvPr/>
        </p:nvPicPr>
        <p:blipFill>
          <a:blip r:embed="rId3" cstate="print"/>
          <a:stretch>
            <a:fillRect/>
          </a:stretch>
        </p:blipFill>
        <p:spPr>
          <a:xfrm>
            <a:off x="4244359" y="4332710"/>
            <a:ext cx="3127913" cy="2339342"/>
          </a:xfrm>
          <a:prstGeom prst="rect">
            <a:avLst/>
          </a:prstGeom>
        </p:spPr>
      </p:pic>
      <p:sp>
        <p:nvSpPr>
          <p:cNvPr id="20" name="矩形 19"/>
          <p:cNvSpPr/>
          <p:nvPr/>
        </p:nvSpPr>
        <p:spPr>
          <a:xfrm>
            <a:off x="5501126" y="5686044"/>
            <a:ext cx="1833800" cy="39696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endParaRPr lang="zh-CN" altLang="en-US" sz="1300" b="1" dirty="0">
              <a:solidFill>
                <a:schemeClr val="tx1"/>
              </a:solidFill>
            </a:endParaRPr>
          </a:p>
        </p:txBody>
      </p:sp>
      <p:pic>
        <p:nvPicPr>
          <p:cNvPr id="22" name="图片 21" descr="QQ截图20130114134746.jpg"/>
          <p:cNvPicPr>
            <a:picLocks noChangeAspect="1"/>
          </p:cNvPicPr>
          <p:nvPr/>
        </p:nvPicPr>
        <p:blipFill>
          <a:blip r:embed="rId4" cstate="print"/>
          <a:stretch>
            <a:fillRect/>
          </a:stretch>
        </p:blipFill>
        <p:spPr>
          <a:xfrm>
            <a:off x="7748980" y="5148783"/>
            <a:ext cx="3253546" cy="2363281"/>
          </a:xfrm>
          <a:prstGeom prst="rect">
            <a:avLst/>
          </a:prstGeom>
        </p:spPr>
      </p:pic>
      <p:sp>
        <p:nvSpPr>
          <p:cNvPr id="23" name="圆角矩形标注 22"/>
          <p:cNvSpPr/>
          <p:nvPr/>
        </p:nvSpPr>
        <p:spPr>
          <a:xfrm>
            <a:off x="9088996" y="6479966"/>
            <a:ext cx="1132172" cy="754671"/>
          </a:xfrm>
          <a:prstGeom prst="wedgeRoundRectCallout">
            <a:avLst>
              <a:gd name="adj1" fmla="val 81058"/>
              <a:gd name="adj2" fmla="val -99217"/>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点击“进入课堂”开始听课</a:t>
            </a:r>
            <a:endParaRPr lang="zh-CN" altLang="en-US" sz="1300" b="1" dirty="0">
              <a:solidFill>
                <a:schemeClr val="tx1"/>
              </a:solidFill>
            </a:endParaRPr>
          </a:p>
        </p:txBody>
      </p:sp>
      <p:sp>
        <p:nvSpPr>
          <p:cNvPr id="24" name="TextBox 23"/>
          <p:cNvSpPr txBox="1"/>
          <p:nvPr/>
        </p:nvSpPr>
        <p:spPr>
          <a:xfrm>
            <a:off x="8113838" y="4574554"/>
            <a:ext cx="3047876" cy="339338"/>
          </a:xfrm>
          <a:prstGeom prst="rect">
            <a:avLst/>
          </a:prstGeom>
          <a:noFill/>
        </p:spPr>
        <p:txBody>
          <a:bodyPr wrap="square" lIns="99121" tIns="49560" rIns="99121" bIns="49560" rtlCol="0">
            <a:spAutoFit/>
          </a:bodyPr>
          <a:lstStyle/>
          <a:p>
            <a:r>
              <a:rPr lang="zh-CN" altLang="en-US" sz="1500" dirty="0" smtClean="0"/>
              <a:t>进入听课页面</a:t>
            </a:r>
            <a:endParaRPr lang="en-US" altLang="zh-CN" sz="1500" dirty="0" smtClean="0"/>
          </a:p>
        </p:txBody>
      </p:sp>
      <p:sp>
        <p:nvSpPr>
          <p:cNvPr id="49" name="圆角矩形标注 48"/>
          <p:cNvSpPr/>
          <p:nvPr/>
        </p:nvSpPr>
        <p:spPr>
          <a:xfrm>
            <a:off x="6372944" y="5292799"/>
            <a:ext cx="935881" cy="219313"/>
          </a:xfrm>
          <a:prstGeom prst="wedgeRoundRectCallout">
            <a:avLst>
              <a:gd name="adj1" fmla="val -72892"/>
              <a:gd name="adj2" fmla="val -19739"/>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二级分类</a:t>
            </a:r>
            <a:endParaRPr lang="zh-CN" altLang="en-US" sz="1300" b="1" dirty="0">
              <a:solidFill>
                <a:schemeClr val="tx1"/>
              </a:solidFill>
            </a:endParaRPr>
          </a:p>
        </p:txBody>
      </p:sp>
      <p:sp>
        <p:nvSpPr>
          <p:cNvPr id="50" name="圆角矩形标注 49"/>
          <p:cNvSpPr/>
          <p:nvPr/>
        </p:nvSpPr>
        <p:spPr>
          <a:xfrm>
            <a:off x="5508848" y="6372919"/>
            <a:ext cx="935881" cy="219313"/>
          </a:xfrm>
          <a:prstGeom prst="wedgeRoundRectCallout">
            <a:avLst>
              <a:gd name="adj1" fmla="val 41587"/>
              <a:gd name="adj2" fmla="val -218641"/>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课程简介</a:t>
            </a:r>
            <a:endParaRPr lang="zh-CN" altLang="en-US" sz="1300" b="1" dirty="0">
              <a:solidFill>
                <a:schemeClr val="tx1"/>
              </a:solidFill>
            </a:endParaRPr>
          </a:p>
        </p:txBody>
      </p:sp>
      <p:sp>
        <p:nvSpPr>
          <p:cNvPr id="21" name="矩形 20"/>
          <p:cNvSpPr/>
          <p:nvPr/>
        </p:nvSpPr>
        <p:spPr>
          <a:xfrm>
            <a:off x="717300" y="1875220"/>
            <a:ext cx="8690617" cy="1032098"/>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如何寻找自己需要的课程？</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通过课程一级分类，学员可定位自己的听课方向；英语考试、英语能力、求职等</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通过课程二级分类，可进一步明确听课目标；四级、六级、考研、</a:t>
            </a:r>
            <a:r>
              <a:rPr lang="en-US" altLang="zh-CN" sz="1700" dirty="0" smtClean="0">
                <a:solidFill>
                  <a:schemeClr val="tx1"/>
                </a:solidFill>
                <a:latin typeface="微软雅黑" pitchFamily="34" charset="-122"/>
                <a:ea typeface="微软雅黑" pitchFamily="34" charset="-122"/>
              </a:rPr>
              <a:t>TOEFL</a:t>
            </a:r>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IELTS</a:t>
            </a:r>
            <a:r>
              <a:rPr lang="zh-CN" altLang="en-US" sz="1700" dirty="0" smtClean="0">
                <a:solidFill>
                  <a:schemeClr val="tx1"/>
                </a:solidFill>
                <a:latin typeface="微软雅黑" pitchFamily="34" charset="-122"/>
                <a:ea typeface="微软雅黑" pitchFamily="34" charset="-122"/>
              </a:rPr>
              <a:t>。</a:t>
            </a:r>
            <a:endParaRPr lang="en-US" altLang="zh-CN" sz="1700" dirty="0" smtClean="0">
              <a:solidFill>
                <a:schemeClr val="tx1"/>
              </a:solidFill>
              <a:latin typeface="微软雅黑" pitchFamily="34" charset="-122"/>
              <a:ea typeface="微软雅黑" pitchFamily="34" charset="-122"/>
            </a:endParaRPr>
          </a:p>
        </p:txBody>
      </p:sp>
      <p:sp>
        <p:nvSpPr>
          <p:cNvPr id="25" name="矩形 24"/>
          <p:cNvSpPr/>
          <p:nvPr/>
        </p:nvSpPr>
        <p:spPr>
          <a:xfrm>
            <a:off x="4204778" y="5999945"/>
            <a:ext cx="619202" cy="292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r>
              <a:rPr lang="zh-CN" altLang="en-US" sz="1300" b="1" dirty="0" smtClean="0">
                <a:solidFill>
                  <a:schemeClr val="tx1"/>
                </a:solidFill>
              </a:rPr>
              <a:t>一级分类</a:t>
            </a:r>
            <a:endParaRPr lang="zh-CN" altLang="en-US" sz="1300" b="1" dirty="0">
              <a:solidFill>
                <a:schemeClr val="tx1"/>
              </a:solidFill>
            </a:endParaRPr>
          </a:p>
        </p:txBody>
      </p:sp>
      <p:sp>
        <p:nvSpPr>
          <p:cNvPr id="26" name="右箭头 25"/>
          <p:cNvSpPr/>
          <p:nvPr/>
        </p:nvSpPr>
        <p:spPr>
          <a:xfrm>
            <a:off x="3780656" y="4572719"/>
            <a:ext cx="360040" cy="21602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7381056" y="5148783"/>
            <a:ext cx="360040" cy="21602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6119051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9"/>
            <a:ext cx="10045543" cy="4990084"/>
          </a:xfrm>
        </p:spPr>
        <p:txBody>
          <a:bodyPr>
            <a:normAutofit/>
          </a:bodyPr>
          <a:lstStyle/>
          <a:p>
            <a:pPr>
              <a:buNone/>
            </a:pPr>
            <a:r>
              <a:rPr lang="en-US" altLang="zh-CN" sz="2600" b="0" dirty="0" smtClean="0">
                <a:solidFill>
                  <a:schemeClr val="tx1"/>
                </a:solidFill>
              </a:rPr>
              <a:t>2.3 </a:t>
            </a:r>
            <a:r>
              <a:rPr lang="zh-CN" altLang="en-US" sz="2600" b="0" dirty="0" smtClean="0">
                <a:solidFill>
                  <a:schemeClr val="tx1"/>
                </a:solidFill>
              </a:rPr>
              <a:t>如何参加在线考试</a:t>
            </a:r>
            <a:endParaRPr lang="en-US" altLang="zh-CN" sz="2600" b="0" dirty="0" smtClean="0">
              <a:solidFill>
                <a:schemeClr val="tx1"/>
              </a:solidFill>
            </a:endParaRPr>
          </a:p>
          <a:p>
            <a:pPr>
              <a:buNone/>
            </a:pPr>
            <a:r>
              <a:rPr lang="en-US" altLang="zh-CN" sz="2600" b="0" dirty="0" smtClean="0">
                <a:solidFill>
                  <a:schemeClr val="tx1"/>
                </a:solidFill>
              </a:rPr>
              <a:t>   </a:t>
            </a: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内容占位符 3" descr="QQ截图20130114135235.jpg"/>
          <p:cNvPicPr>
            <a:picLocks noChangeAspect="1"/>
          </p:cNvPicPr>
          <p:nvPr/>
        </p:nvPicPr>
        <p:blipFill>
          <a:blip r:embed="rId2" cstate="print"/>
          <a:stretch>
            <a:fillRect/>
          </a:stretch>
        </p:blipFill>
        <p:spPr>
          <a:xfrm>
            <a:off x="398379" y="3224887"/>
            <a:ext cx="3276329" cy="2471310"/>
          </a:xfrm>
          <a:prstGeom prst="rect">
            <a:avLst/>
          </a:prstGeom>
        </p:spPr>
      </p:pic>
      <p:sp>
        <p:nvSpPr>
          <p:cNvPr id="10" name="圆角矩形标注 9"/>
          <p:cNvSpPr/>
          <p:nvPr/>
        </p:nvSpPr>
        <p:spPr>
          <a:xfrm>
            <a:off x="1275412" y="4177594"/>
            <a:ext cx="2001188" cy="395125"/>
          </a:xfrm>
          <a:prstGeom prst="wedgeRoundRectCallout">
            <a:avLst>
              <a:gd name="adj1" fmla="val -45963"/>
              <a:gd name="adj2" fmla="val -116141"/>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点击导航栏“考试中心”</a:t>
            </a:r>
            <a:endParaRPr lang="zh-CN" altLang="en-US" sz="1300" b="1" dirty="0">
              <a:solidFill>
                <a:schemeClr val="tx1"/>
              </a:solidFill>
            </a:endParaRPr>
          </a:p>
        </p:txBody>
      </p:sp>
      <p:pic>
        <p:nvPicPr>
          <p:cNvPr id="11" name="图片 10" descr="111.jpg"/>
          <p:cNvPicPr>
            <a:picLocks noChangeAspect="1"/>
          </p:cNvPicPr>
          <p:nvPr/>
        </p:nvPicPr>
        <p:blipFill>
          <a:blip r:embed="rId3" cstate="print"/>
          <a:stretch>
            <a:fillRect/>
          </a:stretch>
        </p:blipFill>
        <p:spPr>
          <a:xfrm>
            <a:off x="4158443" y="3572648"/>
            <a:ext cx="2790565" cy="4010609"/>
          </a:xfrm>
          <a:prstGeom prst="rect">
            <a:avLst/>
          </a:prstGeom>
        </p:spPr>
      </p:pic>
      <p:sp>
        <p:nvSpPr>
          <p:cNvPr id="12" name="TextBox 11"/>
          <p:cNvSpPr txBox="1"/>
          <p:nvPr/>
        </p:nvSpPr>
        <p:spPr>
          <a:xfrm>
            <a:off x="5035480" y="4177593"/>
            <a:ext cx="1514878"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已购题库产品</a:t>
            </a:r>
            <a:endParaRPr lang="zh-CN" altLang="en-US" sz="1300" dirty="0">
              <a:latin typeface="黑体" pitchFamily="49" charset="-122"/>
              <a:ea typeface="黑体" pitchFamily="49" charset="-122"/>
            </a:endParaRPr>
          </a:p>
        </p:txBody>
      </p:sp>
      <p:sp>
        <p:nvSpPr>
          <p:cNvPr id="13" name="圆角矩形标注 12"/>
          <p:cNvSpPr/>
          <p:nvPr/>
        </p:nvSpPr>
        <p:spPr>
          <a:xfrm>
            <a:off x="4716558" y="4574554"/>
            <a:ext cx="1808060" cy="317569"/>
          </a:xfrm>
          <a:prstGeom prst="wedgeRoundRectCallout">
            <a:avLst>
              <a:gd name="adj1" fmla="val 40883"/>
              <a:gd name="adj2" fmla="val -67989"/>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点击进入考试产品详情页</a:t>
            </a:r>
            <a:endParaRPr lang="zh-CN" altLang="en-US" sz="1100" b="1" dirty="0">
              <a:solidFill>
                <a:schemeClr val="tx1"/>
              </a:solidFill>
            </a:endParaRPr>
          </a:p>
        </p:txBody>
      </p:sp>
      <p:sp>
        <p:nvSpPr>
          <p:cNvPr id="14" name="TextBox 13"/>
          <p:cNvSpPr txBox="1"/>
          <p:nvPr/>
        </p:nvSpPr>
        <p:spPr>
          <a:xfrm>
            <a:off x="5035478" y="5130299"/>
            <a:ext cx="1594609"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每日更新在线测试</a:t>
            </a:r>
            <a:endParaRPr lang="zh-CN" altLang="en-US" sz="1300" dirty="0">
              <a:latin typeface="黑体" pitchFamily="49" charset="-122"/>
              <a:ea typeface="黑体" pitchFamily="49" charset="-122"/>
            </a:endParaRPr>
          </a:p>
        </p:txBody>
      </p:sp>
      <p:sp>
        <p:nvSpPr>
          <p:cNvPr id="15" name="TextBox 14"/>
          <p:cNvSpPr txBox="1"/>
          <p:nvPr/>
        </p:nvSpPr>
        <p:spPr>
          <a:xfrm>
            <a:off x="4876018" y="6400573"/>
            <a:ext cx="1674339"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真题</a:t>
            </a:r>
            <a:r>
              <a:rPr lang="en-US" altLang="zh-CN" sz="1300" dirty="0" smtClean="0">
                <a:latin typeface="黑体" pitchFamily="49" charset="-122"/>
                <a:ea typeface="黑体" pitchFamily="49" charset="-122"/>
              </a:rPr>
              <a:t>/</a:t>
            </a:r>
            <a:r>
              <a:rPr lang="zh-CN" altLang="en-US" sz="1300" dirty="0" smtClean="0">
                <a:latin typeface="黑体" pitchFamily="49" charset="-122"/>
                <a:ea typeface="黑体" pitchFamily="49" charset="-122"/>
              </a:rPr>
              <a:t>模拟试题推荐</a:t>
            </a:r>
            <a:endParaRPr lang="zh-CN" altLang="en-US" sz="1300" dirty="0">
              <a:latin typeface="黑体" pitchFamily="49" charset="-122"/>
              <a:ea typeface="黑体" pitchFamily="49" charset="-122"/>
            </a:endParaRPr>
          </a:p>
        </p:txBody>
      </p:sp>
      <p:sp>
        <p:nvSpPr>
          <p:cNvPr id="16" name="圆角矩形标注 15"/>
          <p:cNvSpPr/>
          <p:nvPr/>
        </p:nvSpPr>
        <p:spPr>
          <a:xfrm>
            <a:off x="5035479" y="5686044"/>
            <a:ext cx="1116226" cy="317569"/>
          </a:xfrm>
          <a:prstGeom prst="wedgeRoundRectCallout">
            <a:avLst>
              <a:gd name="adj1" fmla="val 67777"/>
              <a:gd name="adj2" fmla="val -73133"/>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a:t>
            </a:r>
            <a:endParaRPr lang="zh-CN" altLang="en-US" sz="1100" b="1" dirty="0">
              <a:solidFill>
                <a:schemeClr val="tx1"/>
              </a:solidFill>
            </a:endParaRPr>
          </a:p>
        </p:txBody>
      </p:sp>
      <p:pic>
        <p:nvPicPr>
          <p:cNvPr id="17" name="图片 16" descr="QQ截图20130114141831.jpg"/>
          <p:cNvPicPr>
            <a:picLocks noChangeAspect="1"/>
          </p:cNvPicPr>
          <p:nvPr/>
        </p:nvPicPr>
        <p:blipFill>
          <a:blip r:embed="rId4" cstate="print"/>
          <a:stretch>
            <a:fillRect/>
          </a:stretch>
        </p:blipFill>
        <p:spPr>
          <a:xfrm>
            <a:off x="7800841" y="3621849"/>
            <a:ext cx="2820575" cy="1396733"/>
          </a:xfrm>
          <a:prstGeom prst="rect">
            <a:avLst/>
          </a:prstGeom>
        </p:spPr>
      </p:pic>
      <p:pic>
        <p:nvPicPr>
          <p:cNvPr id="18" name="Picture 3"/>
          <p:cNvPicPr>
            <a:picLocks noChangeAspect="1" noChangeArrowheads="1"/>
          </p:cNvPicPr>
          <p:nvPr/>
        </p:nvPicPr>
        <p:blipFill>
          <a:blip r:embed="rId5" cstate="email"/>
          <a:srcRect/>
          <a:stretch>
            <a:fillRect/>
          </a:stretch>
        </p:blipFill>
        <p:spPr bwMode="auto">
          <a:xfrm>
            <a:off x="7800841" y="5209692"/>
            <a:ext cx="2805802" cy="1667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717301" y="2669142"/>
            <a:ext cx="2194636" cy="561753"/>
          </a:xfrm>
          <a:prstGeom prst="rect">
            <a:avLst/>
          </a:prstGeom>
          <a:noFill/>
        </p:spPr>
        <p:txBody>
          <a:bodyPr wrap="none" lIns="99121" tIns="49560" rIns="99121" bIns="49560" rtlCol="0">
            <a:spAutoFit/>
          </a:bodyPr>
          <a:lstStyle/>
          <a:p>
            <a:r>
              <a:rPr lang="zh-CN" altLang="en-US" sz="1500" dirty="0" smtClean="0"/>
              <a:t>第一步：进入考试入口</a:t>
            </a:r>
            <a:endParaRPr lang="en-US" altLang="zh-CN" sz="1500" dirty="0" smtClean="0"/>
          </a:p>
          <a:p>
            <a:endParaRPr lang="zh-CN" altLang="en-US" sz="1500" dirty="0"/>
          </a:p>
        </p:txBody>
      </p:sp>
      <p:sp>
        <p:nvSpPr>
          <p:cNvPr id="20" name="TextBox 19"/>
          <p:cNvSpPr txBox="1"/>
          <p:nvPr/>
        </p:nvSpPr>
        <p:spPr>
          <a:xfrm>
            <a:off x="8103043" y="3175688"/>
            <a:ext cx="1797081" cy="561753"/>
          </a:xfrm>
          <a:prstGeom prst="rect">
            <a:avLst/>
          </a:prstGeom>
          <a:noFill/>
        </p:spPr>
        <p:txBody>
          <a:bodyPr wrap="none" lIns="99121" tIns="49560" rIns="99121" bIns="49560" rtlCol="0">
            <a:spAutoFit/>
          </a:bodyPr>
          <a:lstStyle/>
          <a:p>
            <a:r>
              <a:rPr lang="zh-CN" altLang="en-US" sz="1500" dirty="0" smtClean="0"/>
              <a:t>第三步：开始考试</a:t>
            </a:r>
            <a:endParaRPr lang="en-US" altLang="zh-CN" sz="1500" dirty="0" smtClean="0"/>
          </a:p>
          <a:p>
            <a:endParaRPr lang="zh-CN" altLang="en-US" sz="1500" dirty="0"/>
          </a:p>
        </p:txBody>
      </p:sp>
      <p:sp>
        <p:nvSpPr>
          <p:cNvPr id="21" name="TextBox 20"/>
          <p:cNvSpPr txBox="1"/>
          <p:nvPr/>
        </p:nvSpPr>
        <p:spPr>
          <a:xfrm>
            <a:off x="3986248" y="2939431"/>
            <a:ext cx="2194636" cy="561753"/>
          </a:xfrm>
          <a:prstGeom prst="rect">
            <a:avLst/>
          </a:prstGeom>
          <a:noFill/>
        </p:spPr>
        <p:txBody>
          <a:bodyPr wrap="none" lIns="99121" tIns="49560" rIns="99121" bIns="49560" rtlCol="0">
            <a:spAutoFit/>
          </a:bodyPr>
          <a:lstStyle/>
          <a:p>
            <a:r>
              <a:rPr lang="zh-CN" altLang="en-US" sz="1500" dirty="0" smtClean="0"/>
              <a:t>第二步：确定考试分类</a:t>
            </a:r>
            <a:endParaRPr lang="en-US" altLang="zh-CN" sz="1500" dirty="0" smtClean="0"/>
          </a:p>
          <a:p>
            <a:endParaRPr lang="zh-CN" altLang="en-US" sz="1500" dirty="0"/>
          </a:p>
        </p:txBody>
      </p:sp>
      <p:sp>
        <p:nvSpPr>
          <p:cNvPr id="22" name="圆角矩形标注 21"/>
          <p:cNvSpPr/>
          <p:nvPr/>
        </p:nvSpPr>
        <p:spPr>
          <a:xfrm>
            <a:off x="8598146" y="4574553"/>
            <a:ext cx="1435148" cy="326812"/>
          </a:xfrm>
          <a:prstGeom prst="wedgeRoundRectCallout">
            <a:avLst>
              <a:gd name="adj1" fmla="val 59312"/>
              <a:gd name="adj2" fmla="val -108174"/>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a:t>
            </a:r>
            <a:endParaRPr lang="zh-CN" altLang="en-US" sz="1100" b="1" dirty="0">
              <a:solidFill>
                <a:schemeClr val="tx1"/>
              </a:solidFill>
            </a:endParaRPr>
          </a:p>
        </p:txBody>
      </p:sp>
      <p:sp>
        <p:nvSpPr>
          <p:cNvPr id="23" name="圆角矩形标注 22"/>
          <p:cNvSpPr/>
          <p:nvPr/>
        </p:nvSpPr>
        <p:spPr>
          <a:xfrm>
            <a:off x="8119763" y="6718142"/>
            <a:ext cx="1435148" cy="326812"/>
          </a:xfrm>
          <a:prstGeom prst="wedgeRoundRectCallout">
            <a:avLst>
              <a:gd name="adj1" fmla="val 41591"/>
              <a:gd name="adj2" fmla="val -123794"/>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考试结果分析</a:t>
            </a:r>
            <a:endParaRPr lang="zh-CN" altLang="en-US" sz="1100" b="1" dirty="0">
              <a:solidFill>
                <a:schemeClr val="tx1"/>
              </a:solidFill>
            </a:endParaRPr>
          </a:p>
        </p:txBody>
      </p:sp>
      <p:sp>
        <p:nvSpPr>
          <p:cNvPr id="24" name="矩形 23"/>
          <p:cNvSpPr/>
          <p:nvPr/>
        </p:nvSpPr>
        <p:spPr>
          <a:xfrm>
            <a:off x="717300" y="1637043"/>
            <a:ext cx="8690617" cy="873314"/>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对于</a:t>
            </a:r>
            <a:r>
              <a:rPr lang="zh-CN" altLang="en-US" sz="1700" dirty="0" smtClean="0">
                <a:solidFill>
                  <a:srgbClr val="FF0000"/>
                </a:solidFill>
                <a:latin typeface="微软雅黑" pitchFamily="34" charset="-122"/>
                <a:ea typeface="微软雅黑" pitchFamily="34" charset="-122"/>
              </a:rPr>
              <a:t>非注册用户</a:t>
            </a:r>
            <a:r>
              <a:rPr lang="zh-CN" altLang="en-US" sz="1700" dirty="0" smtClean="0">
                <a:solidFill>
                  <a:schemeClr val="tx1"/>
                </a:solidFill>
                <a:latin typeface="微软雅黑" pitchFamily="34" charset="-122"/>
                <a:ea typeface="微软雅黑" pitchFamily="34" charset="-122"/>
              </a:rPr>
              <a:t>（学员可免费注册个人用户</a:t>
            </a:r>
            <a:r>
              <a:rPr lang="en-US" altLang="zh-CN" sz="1700" dirty="0" smtClean="0">
                <a:solidFill>
                  <a:schemeClr val="tx1"/>
                </a:solidFill>
                <a:latin typeface="微软雅黑" pitchFamily="34" charset="-122"/>
                <a:ea typeface="微软雅黑" pitchFamily="34" charset="-122"/>
              </a:rPr>
              <a:t>,</a:t>
            </a:r>
            <a:r>
              <a:rPr lang="zh-CN" altLang="en-US" sz="1700" dirty="0" smtClean="0">
                <a:solidFill>
                  <a:schemeClr val="tx1"/>
                </a:solidFill>
                <a:latin typeface="微软雅黑" pitchFamily="34" charset="-122"/>
                <a:ea typeface="微软雅黑" pitchFamily="34" charset="-122"/>
              </a:rPr>
              <a:t>点击页面顶端“注册”按钮进行注册）：</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）可正常参加考试，答题结束后点击交卷，可查看考试成绩和考试结果分析；</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）参加过的考试没有留存，喜欢的考试不能收藏；</a:t>
            </a:r>
            <a:endParaRPr lang="en-US" altLang="zh-CN" sz="1700" dirty="0" smtClean="0">
              <a:solidFill>
                <a:schemeClr val="tx1"/>
              </a:solidFill>
              <a:latin typeface="微软雅黑" pitchFamily="34" charset="-122"/>
              <a:ea typeface="微软雅黑" pitchFamily="34" charset="-122"/>
            </a:endParaRPr>
          </a:p>
          <a:p>
            <a:endParaRPr lang="en-US" altLang="zh-CN" sz="1700" dirty="0" smtClean="0">
              <a:solidFill>
                <a:schemeClr val="tx1"/>
              </a:solidFill>
              <a:latin typeface="微软雅黑" pitchFamily="34" charset="-122"/>
              <a:ea typeface="微软雅黑" pitchFamily="34" charset="-122"/>
            </a:endParaRPr>
          </a:p>
        </p:txBody>
      </p:sp>
      <p:sp>
        <p:nvSpPr>
          <p:cNvPr id="25" name="右箭头 24"/>
          <p:cNvSpPr/>
          <p:nvPr/>
        </p:nvSpPr>
        <p:spPr>
          <a:xfrm>
            <a:off x="7165032" y="4500711"/>
            <a:ext cx="504056"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3708648" y="4068663"/>
            <a:ext cx="504056"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52264" y="2988543"/>
            <a:ext cx="4608512" cy="2952328"/>
          </a:xfrm>
          <a:prstGeom prst="rect">
            <a:avLst/>
          </a:prstGeom>
          <a:noFill/>
          <a:ln w="9525">
            <a:noFill/>
            <a:miter lim="800000"/>
            <a:headEnd/>
            <a:tailEnd/>
          </a:ln>
        </p:spPr>
      </p:pic>
      <p:sp>
        <p:nvSpPr>
          <p:cNvPr id="3" name="内容占位符 2"/>
          <p:cNvSpPr>
            <a:spLocks noGrp="1"/>
          </p:cNvSpPr>
          <p:nvPr>
            <p:ph idx="1"/>
          </p:nvPr>
        </p:nvSpPr>
        <p:spPr>
          <a:xfrm>
            <a:off x="557839" y="1081299"/>
            <a:ext cx="10045543" cy="4990084"/>
          </a:xfrm>
        </p:spPr>
        <p:txBody>
          <a:bodyPr>
            <a:normAutofit/>
          </a:bodyPr>
          <a:lstStyle/>
          <a:p>
            <a:pPr>
              <a:buNone/>
            </a:pPr>
            <a:r>
              <a:rPr lang="en-US" altLang="zh-CN" sz="2600" b="0" dirty="0" smtClean="0">
                <a:solidFill>
                  <a:schemeClr val="tx1"/>
                </a:solidFill>
              </a:rPr>
              <a:t>2.3 </a:t>
            </a:r>
            <a:r>
              <a:rPr lang="zh-CN" altLang="en-US" sz="2600" b="0" dirty="0" smtClean="0">
                <a:solidFill>
                  <a:schemeClr val="tx1"/>
                </a:solidFill>
              </a:rPr>
              <a:t>如何参加在线考试</a:t>
            </a:r>
            <a:endParaRPr lang="en-US" altLang="zh-CN" sz="2600" b="0" dirty="0" smtClean="0">
              <a:solidFill>
                <a:schemeClr val="tx1"/>
              </a:solidFill>
            </a:endParaRPr>
          </a:p>
          <a:p>
            <a:pPr>
              <a:buNone/>
            </a:pPr>
            <a:r>
              <a:rPr lang="en-US" altLang="zh-CN" sz="2600" b="0" dirty="0" smtClean="0">
                <a:solidFill>
                  <a:schemeClr val="tx1"/>
                </a:solidFill>
              </a:rPr>
              <a:t>   </a:t>
            </a: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20416" y="4644727"/>
            <a:ext cx="1817854"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已购</a:t>
            </a:r>
            <a:r>
              <a:rPr lang="en-US" altLang="zh-CN" sz="1300" dirty="0" smtClean="0">
                <a:latin typeface="黑体" pitchFamily="49" charset="-122"/>
                <a:ea typeface="黑体" pitchFamily="49" charset="-122"/>
              </a:rPr>
              <a:t>/</a:t>
            </a:r>
            <a:r>
              <a:rPr lang="zh-CN" altLang="en-US" sz="1300" dirty="0" smtClean="0">
                <a:latin typeface="黑体" pitchFamily="49" charset="-122"/>
                <a:ea typeface="黑体" pitchFamily="49" charset="-122"/>
              </a:rPr>
              <a:t>试用题库产品</a:t>
            </a:r>
            <a:endParaRPr lang="zh-CN" altLang="en-US" sz="1300" dirty="0">
              <a:latin typeface="黑体" pitchFamily="49" charset="-122"/>
              <a:ea typeface="黑体" pitchFamily="49" charset="-122"/>
            </a:endParaRPr>
          </a:p>
        </p:txBody>
      </p:sp>
      <p:sp>
        <p:nvSpPr>
          <p:cNvPr id="13" name="圆角矩形标注 12"/>
          <p:cNvSpPr/>
          <p:nvPr/>
        </p:nvSpPr>
        <p:spPr>
          <a:xfrm>
            <a:off x="3276600" y="5191254"/>
            <a:ext cx="1116226" cy="317569"/>
          </a:xfrm>
          <a:prstGeom prst="wedgeRoundRectCallout">
            <a:avLst>
              <a:gd name="adj1" fmla="val 69827"/>
              <a:gd name="adj2" fmla="val -180365"/>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点击收藏考试</a:t>
            </a:r>
            <a:endParaRPr lang="zh-CN" altLang="en-US" sz="1100" b="1" dirty="0">
              <a:solidFill>
                <a:schemeClr val="tx1"/>
              </a:solidFill>
            </a:endParaRPr>
          </a:p>
        </p:txBody>
      </p:sp>
      <p:sp>
        <p:nvSpPr>
          <p:cNvPr id="16" name="圆角矩形标注 15"/>
          <p:cNvSpPr/>
          <p:nvPr/>
        </p:nvSpPr>
        <p:spPr>
          <a:xfrm>
            <a:off x="2484512" y="3996655"/>
            <a:ext cx="1339471" cy="352041"/>
          </a:xfrm>
          <a:prstGeom prst="wedgeRoundRectCallout">
            <a:avLst>
              <a:gd name="adj1" fmla="val 85000"/>
              <a:gd name="adj2" fmla="val 79119"/>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a:t>
            </a:r>
            <a:endParaRPr lang="zh-CN" altLang="en-US" sz="1100" b="1" dirty="0">
              <a:solidFill>
                <a:schemeClr val="tx1"/>
              </a:solidFill>
            </a:endParaRPr>
          </a:p>
        </p:txBody>
      </p:sp>
      <p:sp>
        <p:nvSpPr>
          <p:cNvPr id="24" name="矩形 23"/>
          <p:cNvSpPr/>
          <p:nvPr/>
        </p:nvSpPr>
        <p:spPr>
          <a:xfrm>
            <a:off x="717300" y="1716435"/>
            <a:ext cx="8690617" cy="873314"/>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zh-CN" altLang="en-US" sz="1700" dirty="0" smtClean="0">
                <a:solidFill>
                  <a:schemeClr val="tx1"/>
                </a:solidFill>
                <a:latin typeface="微软雅黑" pitchFamily="34" charset="-122"/>
                <a:ea typeface="微软雅黑" pitchFamily="34" charset="-122"/>
              </a:rPr>
              <a:t>对于</a:t>
            </a:r>
            <a:r>
              <a:rPr lang="zh-CN" altLang="en-US" sz="1700" dirty="0" smtClean="0">
                <a:solidFill>
                  <a:srgbClr val="FF0000"/>
                </a:solidFill>
                <a:latin typeface="微软雅黑" pitchFamily="34" charset="-122"/>
                <a:ea typeface="微软雅黑" pitchFamily="34" charset="-122"/>
              </a:rPr>
              <a:t>注册用户</a:t>
            </a:r>
            <a:r>
              <a:rPr lang="zh-CN" altLang="en-US" sz="1700" dirty="0" smtClean="0">
                <a:solidFill>
                  <a:schemeClr val="tx1"/>
                </a:solidFill>
                <a:latin typeface="微软雅黑" pitchFamily="34" charset="-122"/>
                <a:ea typeface="微软雅黑" pitchFamily="34" charset="-122"/>
              </a:rPr>
              <a:t>：</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）可使用“收藏考试”功能，随时收藏感兴趣的考试；</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）可以在“我的学习库”查看考试记录</a:t>
            </a:r>
            <a:endParaRPr lang="en-US" altLang="zh-CN" sz="1700" dirty="0" smtClean="0">
              <a:solidFill>
                <a:schemeClr val="tx1"/>
              </a:solidFill>
              <a:latin typeface="微软雅黑" pitchFamily="34" charset="-122"/>
              <a:ea typeface="微软雅黑" pitchFamily="34" charset="-122"/>
            </a:endParaRPr>
          </a:p>
        </p:txBody>
      </p:sp>
      <p:sp>
        <p:nvSpPr>
          <p:cNvPr id="26" name="右箭头 25"/>
          <p:cNvSpPr/>
          <p:nvPr/>
        </p:nvSpPr>
        <p:spPr>
          <a:xfrm>
            <a:off x="4943012" y="4018808"/>
            <a:ext cx="637843" cy="35756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pic>
        <p:nvPicPr>
          <p:cNvPr id="2" name="Picture 2"/>
          <p:cNvPicPr>
            <a:picLocks noChangeAspect="1" noChangeArrowheads="1"/>
          </p:cNvPicPr>
          <p:nvPr/>
        </p:nvPicPr>
        <p:blipFill>
          <a:blip r:embed="rId3" cstate="print"/>
          <a:srcRect/>
          <a:stretch>
            <a:fillRect/>
          </a:stretch>
        </p:blipFill>
        <p:spPr bwMode="auto">
          <a:xfrm>
            <a:off x="5580856" y="2986711"/>
            <a:ext cx="5440688" cy="2652950"/>
          </a:xfrm>
          <a:prstGeom prst="rect">
            <a:avLst/>
          </a:prstGeom>
          <a:noFill/>
          <a:ln w="9525">
            <a:noFill/>
            <a:miter lim="800000"/>
            <a:headEnd/>
            <a:tailEnd/>
          </a:ln>
        </p:spPr>
      </p:pic>
      <p:sp>
        <p:nvSpPr>
          <p:cNvPr id="14" name="圆角矩形标注 13"/>
          <p:cNvSpPr/>
          <p:nvPr/>
        </p:nvSpPr>
        <p:spPr>
          <a:xfrm>
            <a:off x="8132230" y="4733338"/>
            <a:ext cx="1116226" cy="555745"/>
          </a:xfrm>
          <a:prstGeom prst="wedgeRoundRectCallout">
            <a:avLst>
              <a:gd name="adj1" fmla="val 68679"/>
              <a:gd name="adj2" fmla="val -113772"/>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点击查看考试成绩</a:t>
            </a:r>
            <a:endParaRPr lang="zh-CN" altLang="en-US" sz="1100" b="1"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900311"/>
            <a:ext cx="10045543" cy="4990084"/>
          </a:xfrm>
        </p:spPr>
        <p:txBody>
          <a:bodyPr>
            <a:normAutofit/>
          </a:bodyPr>
          <a:lstStyle/>
          <a:p>
            <a:pPr>
              <a:buNone/>
            </a:pPr>
            <a:r>
              <a:rPr lang="en-US" altLang="zh-CN" sz="2600" b="0" dirty="0" smtClean="0">
                <a:solidFill>
                  <a:schemeClr val="tx1"/>
                </a:solidFill>
              </a:rPr>
              <a:t>2.4 </a:t>
            </a:r>
            <a:r>
              <a:rPr lang="zh-CN" altLang="en-US" sz="2600" b="0" dirty="0" smtClean="0">
                <a:solidFill>
                  <a:schemeClr val="tx1"/>
                </a:solidFill>
              </a:rPr>
              <a:t>如何与名师在线互动</a:t>
            </a:r>
            <a:endParaRPr lang="en-US" altLang="zh-CN" sz="2600" b="0" dirty="0" smtClean="0">
              <a:solidFill>
                <a:schemeClr val="tx1"/>
              </a:solidFill>
            </a:endParaRPr>
          </a:p>
          <a:p>
            <a:pPr>
              <a:buNone/>
            </a:pP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797031" y="4132660"/>
            <a:ext cx="3996633" cy="314122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88479" y="4098200"/>
            <a:ext cx="4796473" cy="309629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97029" y="2669142"/>
            <a:ext cx="8371696" cy="1228152"/>
          </a:xfrm>
          <a:prstGeom prst="rect">
            <a:avLst/>
          </a:prstGeom>
          <a:noFill/>
          <a:ln w="9525">
            <a:noFill/>
            <a:miter lim="800000"/>
            <a:headEnd/>
            <a:tailEnd/>
          </a:ln>
        </p:spPr>
      </p:pic>
      <p:sp>
        <p:nvSpPr>
          <p:cNvPr id="9" name="TextBox 8"/>
          <p:cNvSpPr txBox="1"/>
          <p:nvPr/>
        </p:nvSpPr>
        <p:spPr>
          <a:xfrm>
            <a:off x="1115953" y="6162397"/>
            <a:ext cx="956765"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每周课表</a:t>
            </a:r>
            <a:endParaRPr lang="zh-CN" altLang="en-US" sz="1300" dirty="0">
              <a:latin typeface="黑体" pitchFamily="49" charset="-122"/>
              <a:ea typeface="黑体" pitchFamily="49" charset="-122"/>
            </a:endParaRPr>
          </a:p>
        </p:txBody>
      </p:sp>
      <p:sp>
        <p:nvSpPr>
          <p:cNvPr id="11" name="TextBox 10"/>
          <p:cNvSpPr txBox="1"/>
          <p:nvPr/>
        </p:nvSpPr>
        <p:spPr>
          <a:xfrm>
            <a:off x="5899778" y="6083005"/>
            <a:ext cx="956765"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每周课表</a:t>
            </a:r>
            <a:endParaRPr lang="zh-CN" altLang="en-US" sz="1300" dirty="0">
              <a:latin typeface="黑体" pitchFamily="49" charset="-122"/>
              <a:ea typeface="黑体" pitchFamily="49" charset="-122"/>
            </a:endParaRPr>
          </a:p>
        </p:txBody>
      </p:sp>
      <p:sp>
        <p:nvSpPr>
          <p:cNvPr id="12" name="TextBox 11"/>
          <p:cNvSpPr txBox="1"/>
          <p:nvPr/>
        </p:nvSpPr>
        <p:spPr>
          <a:xfrm>
            <a:off x="3348404" y="5844828"/>
            <a:ext cx="1355418"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查看往期课程</a:t>
            </a:r>
            <a:endParaRPr lang="zh-CN" altLang="en-US" sz="1300" dirty="0">
              <a:latin typeface="黑体" pitchFamily="49" charset="-122"/>
              <a:ea typeface="黑体" pitchFamily="49" charset="-122"/>
            </a:endParaRPr>
          </a:p>
        </p:txBody>
      </p:sp>
      <p:sp>
        <p:nvSpPr>
          <p:cNvPr id="13" name="TextBox 12"/>
          <p:cNvSpPr txBox="1"/>
          <p:nvPr/>
        </p:nvSpPr>
        <p:spPr>
          <a:xfrm>
            <a:off x="8451152" y="5924220"/>
            <a:ext cx="1355418"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查看往期课程</a:t>
            </a:r>
            <a:endParaRPr lang="zh-CN" altLang="en-US" sz="1300" dirty="0">
              <a:latin typeface="黑体" pitchFamily="49" charset="-122"/>
              <a:ea typeface="黑体" pitchFamily="49" charset="-122"/>
            </a:endParaRPr>
          </a:p>
        </p:txBody>
      </p:sp>
      <p:sp>
        <p:nvSpPr>
          <p:cNvPr id="14" name="圆角矩形标注 13"/>
          <p:cNvSpPr/>
          <p:nvPr/>
        </p:nvSpPr>
        <p:spPr>
          <a:xfrm>
            <a:off x="3029482" y="4574554"/>
            <a:ext cx="1275687" cy="555745"/>
          </a:xfrm>
          <a:prstGeom prst="wedgeRoundRectCallout">
            <a:avLst>
              <a:gd name="adj1" fmla="val 49731"/>
              <a:gd name="adj2" fmla="val -85279"/>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点击查看更多往期课程</a:t>
            </a:r>
            <a:endParaRPr lang="zh-CN" altLang="en-US" sz="1300" b="1" dirty="0">
              <a:solidFill>
                <a:schemeClr val="tx1"/>
              </a:solidFill>
            </a:endParaRPr>
          </a:p>
        </p:txBody>
      </p:sp>
      <p:sp>
        <p:nvSpPr>
          <p:cNvPr id="15" name="矩形 14"/>
          <p:cNvSpPr/>
          <p:nvPr/>
        </p:nvSpPr>
        <p:spPr>
          <a:xfrm>
            <a:off x="4305169" y="4177593"/>
            <a:ext cx="478383"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6" name="圆角矩形标注 15"/>
          <p:cNvSpPr/>
          <p:nvPr/>
        </p:nvSpPr>
        <p:spPr>
          <a:xfrm>
            <a:off x="8371421" y="4495162"/>
            <a:ext cx="1275687" cy="555745"/>
          </a:xfrm>
          <a:prstGeom prst="wedgeRoundRectCallout">
            <a:avLst>
              <a:gd name="adj1" fmla="val 63281"/>
              <a:gd name="adj2" fmla="val -98553"/>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点击查看更多往期课程</a:t>
            </a:r>
            <a:endParaRPr lang="zh-CN" altLang="en-US" sz="1300" b="1" dirty="0">
              <a:solidFill>
                <a:schemeClr val="tx1"/>
              </a:solidFill>
            </a:endParaRPr>
          </a:p>
        </p:txBody>
      </p:sp>
      <p:sp>
        <p:nvSpPr>
          <p:cNvPr id="17" name="矩形 16"/>
          <p:cNvSpPr/>
          <p:nvPr/>
        </p:nvSpPr>
        <p:spPr>
          <a:xfrm>
            <a:off x="9806569" y="4098200"/>
            <a:ext cx="478383"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8" name="矩形 17"/>
          <p:cNvSpPr/>
          <p:nvPr/>
        </p:nvSpPr>
        <p:spPr>
          <a:xfrm>
            <a:off x="797030" y="4177593"/>
            <a:ext cx="797304"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9" name="矩形 18"/>
          <p:cNvSpPr/>
          <p:nvPr/>
        </p:nvSpPr>
        <p:spPr>
          <a:xfrm>
            <a:off x="5501126" y="4177593"/>
            <a:ext cx="797304"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20" name="矩形 19"/>
          <p:cNvSpPr/>
          <p:nvPr/>
        </p:nvSpPr>
        <p:spPr>
          <a:xfrm>
            <a:off x="876761" y="1395149"/>
            <a:ext cx="9816663" cy="1161346"/>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zh-CN" altLang="en-US" sz="1700" dirty="0" smtClean="0">
                <a:solidFill>
                  <a:schemeClr val="tx1"/>
                </a:solidFill>
                <a:latin typeface="微软雅黑" pitchFamily="34" charset="-122"/>
                <a:ea typeface="微软雅黑" pitchFamily="34" charset="-122"/>
              </a:rPr>
              <a:t>学员可以通过“爱学互动”频道与新东方在线名师</a:t>
            </a:r>
            <a:r>
              <a:rPr lang="zh-CN" altLang="en-US" sz="1700" dirty="0" smtClean="0">
                <a:solidFill>
                  <a:srgbClr val="FF0000"/>
                </a:solidFill>
                <a:latin typeface="微软雅黑" pitchFamily="34" charset="-122"/>
                <a:ea typeface="微软雅黑" pitchFamily="34" charset="-122"/>
              </a:rPr>
              <a:t>实时交流互动；</a:t>
            </a:r>
            <a:r>
              <a:rPr lang="zh-CN" altLang="en-US" sz="1700" dirty="0" smtClean="0">
                <a:solidFill>
                  <a:schemeClr val="tx1"/>
                </a:solidFill>
                <a:latin typeface="微软雅黑" pitchFamily="34" charset="-122"/>
                <a:ea typeface="微软雅黑" pitchFamily="34" charset="-122"/>
              </a:rPr>
              <a:t>点击导航栏“爱学互动”频道</a:t>
            </a:r>
            <a:endParaRPr lang="en-US" altLang="zh-CN" sz="1700" dirty="0" smtClean="0">
              <a:solidFill>
                <a:schemeClr val="tx1"/>
              </a:solidFill>
              <a:latin typeface="微软雅黑" pitchFamily="34" charset="-122"/>
              <a:ea typeface="微软雅黑" pitchFamily="34" charset="-122"/>
            </a:endParaRPr>
          </a:p>
          <a:p>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直播课堂：左侧（更新每周课表）；右侧（查看往期最新课程）</a:t>
            </a:r>
            <a:endParaRPr lang="en-US" altLang="zh-CN" sz="1700" dirty="0" smtClean="0">
              <a:solidFill>
                <a:schemeClr val="tx1"/>
              </a:solidFill>
              <a:latin typeface="微软雅黑" pitchFamily="34" charset="-122"/>
              <a:ea typeface="微软雅黑" pitchFamily="34" charset="-122"/>
            </a:endParaRPr>
          </a:p>
          <a:p>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时时英语：左侧（更新每周课表）；右侧（查看往期最新课程）</a:t>
            </a:r>
            <a:endParaRPr lang="en-US" altLang="zh-CN" sz="1700" dirty="0" smtClean="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01907"/>
            <a:ext cx="10045543" cy="4990084"/>
          </a:xfrm>
        </p:spPr>
        <p:txBody>
          <a:bodyPr>
            <a:normAutofit/>
          </a:bodyPr>
          <a:lstStyle/>
          <a:p>
            <a:pPr>
              <a:buNone/>
            </a:pPr>
            <a:r>
              <a:rPr lang="en-US" altLang="zh-CN" sz="2600" b="0" dirty="0" smtClean="0">
                <a:solidFill>
                  <a:schemeClr val="tx1"/>
                </a:solidFill>
              </a:rPr>
              <a:t>2.5 </a:t>
            </a:r>
            <a:r>
              <a:rPr lang="zh-CN" altLang="en-US" sz="2600" b="0" dirty="0" smtClean="0">
                <a:solidFill>
                  <a:schemeClr val="tx1"/>
                </a:solidFill>
              </a:rPr>
              <a:t>如何查找学习资料</a:t>
            </a:r>
            <a:endParaRPr lang="en-US" altLang="zh-CN" sz="2600" b="0" dirty="0" smtClean="0">
              <a:solidFill>
                <a:schemeClr val="tx1"/>
              </a:solidFill>
            </a:endParaRPr>
          </a:p>
          <a:p>
            <a:pPr>
              <a:buNone/>
            </a:pP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3794" y="3621848"/>
            <a:ext cx="4863557" cy="356304"/>
          </a:xfrm>
          <a:prstGeom prst="rect">
            <a:avLst/>
          </a:prstGeom>
          <a:noFill/>
        </p:spPr>
        <p:txBody>
          <a:bodyPr wrap="square" lIns="99121" tIns="49560" rIns="99121" bIns="49560" rtlCol="0">
            <a:spAutoFit/>
          </a:bodyPr>
          <a:lstStyle/>
          <a:p>
            <a:endParaRPr lang="zh-CN" altLang="en-US" sz="1600" dirty="0"/>
          </a:p>
        </p:txBody>
      </p:sp>
      <p:sp>
        <p:nvSpPr>
          <p:cNvPr id="6" name="矩形 5"/>
          <p:cNvSpPr/>
          <p:nvPr/>
        </p:nvSpPr>
        <p:spPr>
          <a:xfrm>
            <a:off x="876761" y="1557651"/>
            <a:ext cx="9248730" cy="873314"/>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首页导航栏提供“爱学励志、爱学资料、爱学互动、爱学资讯”，共四个频道入口，  可依学习需要点击进入。每个频道上方均为最新资料推荐区，可实现快速查看。                       </a:t>
            </a:r>
            <a:endParaRPr lang="en-US" altLang="zh-CN" sz="1700" dirty="0" smtClean="0">
              <a:solidFill>
                <a:schemeClr val="tx1"/>
              </a:solidFill>
              <a:latin typeface="微软雅黑" pitchFamily="34" charset="-122"/>
              <a:ea typeface="微软雅黑" pitchFamily="34" charset="-122"/>
            </a:endParaRPr>
          </a:p>
          <a:p>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右侧边栏对爱学服务主要栏目</a:t>
            </a:r>
            <a:r>
              <a:rPr lang="zh-CN" altLang="zh-CN" sz="1700" dirty="0" smtClean="0">
                <a:solidFill>
                  <a:schemeClr val="tx1"/>
                </a:solidFill>
                <a:latin typeface="微软雅黑" pitchFamily="34" charset="-122"/>
                <a:ea typeface="微软雅黑" pitchFamily="34" charset="-122"/>
              </a:rPr>
              <a:t>进行排行展示，更方便用户了解最热门的</a:t>
            </a:r>
            <a:r>
              <a:rPr lang="zh-CN" altLang="en-US" sz="1700" dirty="0" smtClean="0">
                <a:solidFill>
                  <a:schemeClr val="tx1"/>
                </a:solidFill>
                <a:latin typeface="微软雅黑" pitchFamily="34" charset="-122"/>
                <a:ea typeface="微软雅黑" pitchFamily="34" charset="-122"/>
              </a:rPr>
              <a:t>信息。</a:t>
            </a:r>
            <a:endParaRPr lang="zh-CN" altLang="en-US" sz="1700" dirty="0">
              <a:solidFill>
                <a:schemeClr val="tx1"/>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540296" y="2628503"/>
            <a:ext cx="5202935" cy="1817114"/>
          </a:xfrm>
          <a:prstGeom prst="rect">
            <a:avLst/>
          </a:prstGeom>
          <a:noFill/>
          <a:ln w="9525">
            <a:noFill/>
            <a:miter lim="800000"/>
            <a:headEnd/>
            <a:tailEnd/>
          </a:ln>
        </p:spPr>
      </p:pic>
      <p:sp>
        <p:nvSpPr>
          <p:cNvPr id="14" name="圆角矩形标注 13"/>
          <p:cNvSpPr/>
          <p:nvPr/>
        </p:nvSpPr>
        <p:spPr>
          <a:xfrm>
            <a:off x="1188368" y="3852639"/>
            <a:ext cx="2391913" cy="396961"/>
          </a:xfrm>
          <a:prstGeom prst="wedgeRoundRectCallout">
            <a:avLst>
              <a:gd name="adj1" fmla="val 48491"/>
              <a:gd name="adj2" fmla="val -122446"/>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点击导航查找相应学习资料</a:t>
            </a:r>
            <a:endParaRPr lang="zh-CN" altLang="en-US" sz="1300" b="1" dirty="0">
              <a:solidFill>
                <a:schemeClr val="tx1"/>
              </a:solidFill>
            </a:endParaRPr>
          </a:p>
        </p:txBody>
      </p:sp>
      <p:sp>
        <p:nvSpPr>
          <p:cNvPr id="9" name="右箭头 8"/>
          <p:cNvSpPr/>
          <p:nvPr/>
        </p:nvSpPr>
        <p:spPr>
          <a:xfrm>
            <a:off x="6012904" y="3276575"/>
            <a:ext cx="504056"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srcRect/>
          <a:stretch>
            <a:fillRect/>
          </a:stretch>
        </p:blipFill>
        <p:spPr bwMode="auto">
          <a:xfrm>
            <a:off x="6804992" y="2590700"/>
            <a:ext cx="2664296" cy="4862339"/>
          </a:xfrm>
          <a:prstGeom prst="rect">
            <a:avLst/>
          </a:prstGeom>
          <a:noFill/>
          <a:ln w="9525">
            <a:noFill/>
            <a:miter lim="800000"/>
            <a:headEnd/>
            <a:tailEnd/>
          </a:ln>
        </p:spPr>
      </p:pic>
      <p:sp>
        <p:nvSpPr>
          <p:cNvPr id="13" name="圆角矩形 12"/>
          <p:cNvSpPr/>
          <p:nvPr/>
        </p:nvSpPr>
        <p:spPr>
          <a:xfrm>
            <a:off x="8605192" y="3060551"/>
            <a:ext cx="792088" cy="367240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6171" y="1001907"/>
            <a:ext cx="10045543" cy="4990084"/>
          </a:xfrm>
        </p:spPr>
        <p:txBody>
          <a:bodyPr>
            <a:noAutofit/>
          </a:bodyPr>
          <a:lstStyle/>
          <a:p>
            <a:pPr>
              <a:buNone/>
            </a:pPr>
            <a:r>
              <a:rPr lang="zh-CN" altLang="en-US" sz="3600" dirty="0" smtClean="0">
                <a:solidFill>
                  <a:schemeClr val="tx1"/>
                </a:solidFill>
              </a:rPr>
              <a:t>一、学习库简介</a:t>
            </a:r>
            <a:endParaRPr lang="en-US" altLang="zh-CN" sz="3600" dirty="0" smtClean="0">
              <a:solidFill>
                <a:schemeClr val="tx1"/>
              </a:solidFill>
            </a:endParaRPr>
          </a:p>
          <a:p>
            <a:pPr>
              <a:buNone/>
            </a:pPr>
            <a:r>
              <a:rPr lang="zh-CN" altLang="en-US" sz="3600" dirty="0" smtClean="0">
                <a:solidFill>
                  <a:schemeClr val="tx1"/>
                </a:solidFill>
              </a:rPr>
              <a:t>二、学习库使用</a:t>
            </a:r>
            <a:endParaRPr lang="en-US" altLang="zh-CN" sz="3600" dirty="0" smtClean="0">
              <a:solidFill>
                <a:schemeClr val="tx1"/>
              </a:solidFill>
            </a:endParaRPr>
          </a:p>
          <a:p>
            <a:pPr>
              <a:buNone/>
            </a:pPr>
            <a:r>
              <a:rPr lang="zh-CN" altLang="en-US" sz="3600" dirty="0" smtClean="0">
                <a:solidFill>
                  <a:schemeClr val="tx1"/>
                </a:solidFill>
              </a:rPr>
              <a:t>三、常见问题解答</a:t>
            </a:r>
            <a:r>
              <a:rPr lang="en-US" altLang="zh-CN" sz="4300" dirty="0" smtClean="0">
                <a:solidFill>
                  <a:schemeClr val="tx1"/>
                </a:solidFill>
              </a:rPr>
              <a:t/>
            </a:r>
            <a:br>
              <a:rPr lang="en-US" altLang="zh-CN" sz="4300" dirty="0" smtClean="0">
                <a:solidFill>
                  <a:schemeClr val="tx1"/>
                </a:solidFill>
              </a:rPr>
            </a:br>
            <a:endParaRPr lang="zh-CN" altLang="en-US" sz="4300" dirty="0" smtClean="0">
              <a:solidFill>
                <a:schemeClr val="tx1"/>
              </a:solidFill>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a:xfrm>
            <a:off x="1833526" y="287378"/>
            <a:ext cx="5023678" cy="561843"/>
          </a:xfrm>
          <a:prstGeom prst="rect">
            <a:avLst/>
          </a:prstGeom>
        </p:spPr>
        <p:txBody>
          <a:bodyPr lIns="99121" tIns="49560" rIns="99121" bIns="49560"/>
          <a:lstStyle/>
          <a:p>
            <a:pPr algn="ctr">
              <a:spcBef>
                <a:spcPct val="0"/>
              </a:spcBef>
              <a:defRPr/>
            </a:pPr>
            <a:r>
              <a:rPr lang="zh-CN" altLang="en-US" sz="3500" b="1" dirty="0" smtClean="0">
                <a:latin typeface="+mj-lt"/>
                <a:ea typeface="+mj-ea"/>
                <a:cs typeface="+mj-cs"/>
              </a:rPr>
              <a:t>目录</a:t>
            </a:r>
            <a:endParaRPr lang="zh-CN" altLang="en-US" sz="35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9"/>
            <a:ext cx="10045543" cy="4990084"/>
          </a:xfrm>
        </p:spPr>
        <p:txBody>
          <a:bodyPr>
            <a:normAutofit/>
          </a:bodyPr>
          <a:lstStyle/>
          <a:p>
            <a:pPr>
              <a:buNone/>
            </a:pPr>
            <a:r>
              <a:rPr lang="en-US" altLang="zh-CN" sz="2600" b="0" dirty="0" smtClean="0">
                <a:solidFill>
                  <a:schemeClr val="tx1"/>
                </a:solidFill>
              </a:rPr>
              <a:t>2.6 </a:t>
            </a:r>
            <a:r>
              <a:rPr lang="zh-CN" altLang="en-US" sz="2600" b="0" dirty="0" smtClean="0">
                <a:solidFill>
                  <a:schemeClr val="tx1"/>
                </a:solidFill>
              </a:rPr>
              <a:t>如何查看学习记录</a:t>
            </a:r>
            <a:endParaRPr lang="en-US" altLang="zh-CN" sz="2600" b="0" dirty="0" smtClean="0">
              <a:solidFill>
                <a:schemeClr val="tx1"/>
              </a:solidFill>
            </a:endParaRPr>
          </a:p>
          <a:p>
            <a:pPr>
              <a:buNone/>
            </a:pPr>
            <a:endParaRPr lang="en-US" altLang="zh-CN" sz="2600" b="0" dirty="0" smtClean="0">
              <a:solidFill>
                <a:schemeClr val="tx1"/>
              </a:solidFill>
            </a:endParaRPr>
          </a:p>
          <a:p>
            <a:pPr>
              <a:buNone/>
            </a:pPr>
            <a:r>
              <a:rPr lang="en-US" altLang="zh-CN" sz="2600" b="0" dirty="0" smtClean="0">
                <a:solidFill>
                  <a:schemeClr val="tx1"/>
                </a:solidFill>
              </a:rPr>
              <a:t>   </a:t>
            </a: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2" cstate="print"/>
          <a:srcRect/>
          <a:stretch>
            <a:fillRect/>
          </a:stretch>
        </p:blipFill>
        <p:spPr bwMode="auto">
          <a:xfrm>
            <a:off x="1216177" y="2552878"/>
            <a:ext cx="7633628" cy="1064159"/>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3029483" y="3680457"/>
            <a:ext cx="5262209" cy="3556558"/>
          </a:xfrm>
          <a:prstGeom prst="rect">
            <a:avLst/>
          </a:prstGeom>
          <a:noFill/>
          <a:ln w="9525">
            <a:noFill/>
            <a:miter lim="800000"/>
            <a:headEnd/>
            <a:tailEnd/>
          </a:ln>
        </p:spPr>
      </p:pic>
      <p:sp>
        <p:nvSpPr>
          <p:cNvPr id="17" name="圆角矩形标注 16"/>
          <p:cNvSpPr/>
          <p:nvPr/>
        </p:nvSpPr>
        <p:spPr>
          <a:xfrm>
            <a:off x="843236" y="3743760"/>
            <a:ext cx="1229481" cy="635137"/>
          </a:xfrm>
          <a:prstGeom prst="wedgeRoundRectCallout">
            <a:avLst>
              <a:gd name="adj1" fmla="val 130671"/>
              <a:gd name="adj2" fmla="val 60183"/>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个人注册用户“听过的课程”会出现在这里</a:t>
            </a:r>
            <a:endParaRPr lang="zh-CN" altLang="en-US" sz="1100" b="1" dirty="0">
              <a:solidFill>
                <a:schemeClr val="tx1"/>
              </a:solidFill>
            </a:endParaRPr>
          </a:p>
        </p:txBody>
      </p:sp>
      <p:sp>
        <p:nvSpPr>
          <p:cNvPr id="18" name="圆角矩形标注 17"/>
          <p:cNvSpPr/>
          <p:nvPr/>
        </p:nvSpPr>
        <p:spPr>
          <a:xfrm>
            <a:off x="876761" y="4775858"/>
            <a:ext cx="1229481" cy="635137"/>
          </a:xfrm>
          <a:prstGeom prst="wedgeRoundRectCallout">
            <a:avLst>
              <a:gd name="adj1" fmla="val 128064"/>
              <a:gd name="adj2" fmla="val 23268"/>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个人注册用户“参加的考试”会出现在这里</a:t>
            </a:r>
            <a:endParaRPr lang="zh-CN" altLang="en-US" sz="1100" b="1" dirty="0">
              <a:solidFill>
                <a:schemeClr val="tx1"/>
              </a:solidFill>
            </a:endParaRPr>
          </a:p>
        </p:txBody>
      </p:sp>
      <p:sp>
        <p:nvSpPr>
          <p:cNvPr id="19" name="圆角矩形标注 18"/>
          <p:cNvSpPr/>
          <p:nvPr/>
        </p:nvSpPr>
        <p:spPr>
          <a:xfrm>
            <a:off x="889847" y="5728564"/>
            <a:ext cx="1182871" cy="476353"/>
          </a:xfrm>
          <a:prstGeom prst="wedgeRoundRectCallout">
            <a:avLst>
              <a:gd name="adj1" fmla="val 131540"/>
              <a:gd name="adj2" fmla="val -69784"/>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个人用户收藏的考试</a:t>
            </a:r>
            <a:endParaRPr lang="zh-CN" altLang="en-US" sz="1100" b="1" dirty="0">
              <a:solidFill>
                <a:schemeClr val="tx1"/>
              </a:solidFill>
            </a:endParaRPr>
          </a:p>
        </p:txBody>
      </p:sp>
      <p:sp>
        <p:nvSpPr>
          <p:cNvPr id="20" name="圆角矩形标注 19"/>
          <p:cNvSpPr/>
          <p:nvPr/>
        </p:nvSpPr>
        <p:spPr>
          <a:xfrm>
            <a:off x="1992986" y="6333509"/>
            <a:ext cx="1036496" cy="427153"/>
          </a:xfrm>
          <a:prstGeom prst="wedgeRoundRectCallout">
            <a:avLst>
              <a:gd name="adj1" fmla="val 65499"/>
              <a:gd name="adj2" fmla="val -102952"/>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个人信息</a:t>
            </a:r>
            <a:endParaRPr lang="zh-CN" altLang="en-US" sz="1100" b="1" dirty="0">
              <a:solidFill>
                <a:schemeClr val="tx1"/>
              </a:solidFill>
            </a:endParaRPr>
          </a:p>
        </p:txBody>
      </p:sp>
      <p:sp>
        <p:nvSpPr>
          <p:cNvPr id="21" name="圆角矩形标注 20"/>
          <p:cNvSpPr/>
          <p:nvPr/>
        </p:nvSpPr>
        <p:spPr>
          <a:xfrm>
            <a:off x="5261934" y="6125525"/>
            <a:ext cx="2531284" cy="635137"/>
          </a:xfrm>
          <a:prstGeom prst="wedgeRoundRectCallout">
            <a:avLst>
              <a:gd name="adj1" fmla="val 56150"/>
              <a:gd name="adj2" fmla="val -84157"/>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正在学习的课程，点击可继续听课程</a:t>
            </a:r>
            <a:endParaRPr lang="zh-CN" altLang="en-US" sz="1100" b="1" dirty="0">
              <a:solidFill>
                <a:schemeClr val="tx1"/>
              </a:solidFill>
            </a:endParaRPr>
          </a:p>
        </p:txBody>
      </p:sp>
      <p:sp>
        <p:nvSpPr>
          <p:cNvPr id="22" name="圆角矩形标注 21"/>
          <p:cNvSpPr/>
          <p:nvPr/>
        </p:nvSpPr>
        <p:spPr>
          <a:xfrm>
            <a:off x="5182204" y="2791054"/>
            <a:ext cx="2671257" cy="476353"/>
          </a:xfrm>
          <a:prstGeom prst="wedgeRoundRectCallout">
            <a:avLst>
              <a:gd name="adj1" fmla="val -85789"/>
              <a:gd name="adj2" fmla="val -60569"/>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r>
              <a:rPr lang="zh-CN" altLang="en-US" sz="1300" dirty="0" smtClean="0"/>
              <a:t>登陆个人用户，点击页面顶部“我的学习库”</a:t>
            </a:r>
            <a:endParaRPr lang="zh-CN" altLang="en-US" sz="1300" dirty="0"/>
          </a:p>
        </p:txBody>
      </p:sp>
      <p:sp>
        <p:nvSpPr>
          <p:cNvPr id="23" name="矩形 22"/>
          <p:cNvSpPr/>
          <p:nvPr/>
        </p:nvSpPr>
        <p:spPr>
          <a:xfrm>
            <a:off x="876761" y="1557651"/>
            <a:ext cx="9816663" cy="566796"/>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zh-CN" altLang="en-US" sz="1700" dirty="0" smtClean="0">
                <a:solidFill>
                  <a:schemeClr val="tx1"/>
                </a:solidFill>
                <a:latin typeface="微软雅黑" pitchFamily="34" charset="-122"/>
                <a:ea typeface="微软雅黑" pitchFamily="34" charset="-122"/>
              </a:rPr>
              <a:t>登陆个人用户，点击页面顶部“我的学习库”，如下所示：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5723670"/>
          </a:xfrm>
        </p:spPr>
        <p:txBody>
          <a:bodyPr>
            <a:normAutofit/>
          </a:bodyPr>
          <a:lstStyle/>
          <a:p>
            <a:pPr>
              <a:buNone/>
            </a:pPr>
            <a:r>
              <a:rPr lang="en-US" altLang="zh-CN" sz="2600" dirty="0" smtClean="0">
                <a:solidFill>
                  <a:schemeClr val="tx1"/>
                </a:solidFill>
                <a:latin typeface="+mn-ea"/>
                <a:ea typeface="+mn-ea"/>
              </a:rPr>
              <a:t>3.1 </a:t>
            </a:r>
            <a:r>
              <a:rPr lang="zh-CN" altLang="en-US" sz="2600" dirty="0" smtClean="0">
                <a:solidFill>
                  <a:schemeClr val="tx1"/>
                </a:solidFill>
                <a:latin typeface="+mn-ea"/>
                <a:ea typeface="+mn-ea"/>
              </a:rPr>
              <a:t>多媒体学习库有哪些特色内容？</a:t>
            </a:r>
            <a:endParaRPr lang="en-US" altLang="zh-CN" sz="260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a:p>
            <a:pPr>
              <a:buNone/>
            </a:pPr>
            <a:r>
              <a:rPr lang="en-US" altLang="zh-CN" sz="1700" b="0" dirty="0" smtClean="0">
                <a:solidFill>
                  <a:schemeClr val="tx1"/>
                </a:solidFill>
                <a:latin typeface="+mn-ea"/>
                <a:ea typeface="+mn-ea"/>
              </a:rPr>
              <a:t>   </a:t>
            </a:r>
            <a:r>
              <a:rPr lang="zh-CN" altLang="zh-CN" sz="1700" b="0" dirty="0" smtClean="0">
                <a:solidFill>
                  <a:schemeClr val="tx1"/>
                </a:solidFill>
                <a:latin typeface="+mn-ea"/>
                <a:ea typeface="+mn-ea"/>
              </a:rPr>
              <a:t>新版多媒体学习库在旧版学习库的基础上进行了整合和细分，主要分为</a:t>
            </a:r>
            <a:r>
              <a:rPr lang="zh-CN" altLang="zh-CN" sz="1700" b="0" dirty="0" smtClean="0">
                <a:solidFill>
                  <a:srgbClr val="FF0000"/>
                </a:solidFill>
                <a:latin typeface="+mn-ea"/>
                <a:ea typeface="+mn-ea"/>
              </a:rPr>
              <a:t>课程中心、考试中心、爱学服务</a:t>
            </a:r>
            <a:r>
              <a:rPr lang="zh-CN" altLang="zh-CN" sz="1700" b="0" dirty="0" smtClean="0">
                <a:solidFill>
                  <a:schemeClr val="tx1"/>
                </a:solidFill>
                <a:latin typeface="+mn-ea"/>
                <a:ea typeface="+mn-ea"/>
              </a:rPr>
              <a:t>三部分：</a:t>
            </a:r>
          </a:p>
          <a:p>
            <a:pPr>
              <a:buNone/>
            </a:pPr>
            <a:r>
              <a:rPr lang="en-US" altLang="zh-CN" sz="1700" dirty="0" smtClean="0">
                <a:solidFill>
                  <a:schemeClr val="tx1"/>
                </a:solidFill>
                <a:latin typeface="+mn-ea"/>
                <a:ea typeface="+mn-ea"/>
              </a:rPr>
              <a:t>1</a:t>
            </a:r>
            <a:r>
              <a:rPr lang="zh-CN" altLang="zh-CN" sz="1700" dirty="0" smtClean="0">
                <a:solidFill>
                  <a:schemeClr val="tx1"/>
                </a:solidFill>
                <a:latin typeface="+mn-ea"/>
                <a:ea typeface="+mn-ea"/>
              </a:rPr>
              <a:t>、课程中心</a:t>
            </a:r>
            <a:r>
              <a:rPr lang="zh-CN" altLang="zh-CN" sz="1700" b="0" dirty="0" smtClean="0">
                <a:solidFill>
                  <a:schemeClr val="tx1"/>
                </a:solidFill>
                <a:latin typeface="+mn-ea"/>
                <a:ea typeface="+mn-ea"/>
              </a:rPr>
              <a:t>：国内考试、出国考试、应用外语、实用技能等</a:t>
            </a:r>
            <a:r>
              <a:rPr lang="zh-CN" altLang="zh-CN" sz="1700" b="0" dirty="0" smtClean="0">
                <a:solidFill>
                  <a:schemeClr val="tx1"/>
                </a:solidFill>
                <a:latin typeface="+mn-ea"/>
                <a:ea typeface="+mn-ea"/>
              </a:rPr>
              <a:t>多</a:t>
            </a:r>
            <a:r>
              <a:rPr lang="zh-CN" altLang="en-US" sz="1700" b="0" dirty="0" smtClean="0">
                <a:solidFill>
                  <a:schemeClr val="tx1"/>
                </a:solidFill>
                <a:latin typeface="+mn-ea"/>
                <a:ea typeface="+mn-ea"/>
              </a:rPr>
              <a:t>类</a:t>
            </a:r>
            <a:r>
              <a:rPr lang="zh-CN" altLang="zh-CN" sz="1700" b="0" dirty="0" smtClean="0">
                <a:solidFill>
                  <a:schemeClr val="tx1"/>
                </a:solidFill>
                <a:latin typeface="+mn-ea"/>
                <a:ea typeface="+mn-ea"/>
              </a:rPr>
              <a:t>网络</a:t>
            </a:r>
            <a:r>
              <a:rPr lang="zh-CN" altLang="zh-CN" sz="1700" b="0" dirty="0" smtClean="0">
                <a:solidFill>
                  <a:schemeClr val="tx1"/>
                </a:solidFill>
                <a:latin typeface="+mn-ea"/>
                <a:ea typeface="+mn-ea"/>
              </a:rPr>
              <a:t>课程。</a:t>
            </a:r>
          </a:p>
          <a:p>
            <a:pPr>
              <a:buNone/>
            </a:pPr>
            <a:r>
              <a:rPr lang="en-US" altLang="zh-CN" sz="1700" dirty="0" smtClean="0">
                <a:solidFill>
                  <a:schemeClr val="tx1"/>
                </a:solidFill>
                <a:latin typeface="+mn-ea"/>
                <a:ea typeface="+mn-ea"/>
              </a:rPr>
              <a:t>2</a:t>
            </a:r>
            <a:r>
              <a:rPr lang="zh-CN" altLang="zh-CN" sz="1700" dirty="0" smtClean="0">
                <a:solidFill>
                  <a:schemeClr val="tx1"/>
                </a:solidFill>
                <a:latin typeface="+mn-ea"/>
                <a:ea typeface="+mn-ea"/>
              </a:rPr>
              <a:t>、考试中心</a:t>
            </a:r>
            <a:r>
              <a:rPr lang="zh-CN" altLang="zh-CN" sz="1700" b="0" dirty="0" smtClean="0">
                <a:solidFill>
                  <a:schemeClr val="tx1"/>
                </a:solidFill>
                <a:latin typeface="+mn-ea"/>
                <a:ea typeface="+mn-ea"/>
              </a:rPr>
              <a:t>：四六级、考研英语、</a:t>
            </a:r>
            <a:r>
              <a:rPr lang="zh-CN" altLang="en-US" sz="1700" b="0" dirty="0" smtClean="0">
                <a:solidFill>
                  <a:schemeClr val="tx1"/>
                </a:solidFill>
                <a:latin typeface="+mn-ea"/>
                <a:ea typeface="+mn-ea"/>
              </a:rPr>
              <a:t>出国留学</a:t>
            </a:r>
            <a:r>
              <a:rPr lang="zh-CN" altLang="zh-CN" sz="1700" b="0" dirty="0" smtClean="0">
                <a:solidFill>
                  <a:schemeClr val="tx1"/>
                </a:solidFill>
                <a:latin typeface="+mn-ea"/>
                <a:ea typeface="+mn-ea"/>
              </a:rPr>
              <a:t>等多套经典题库，题库内容包含模拟试题、预测试题、真题等。</a:t>
            </a:r>
          </a:p>
          <a:p>
            <a:pPr>
              <a:buNone/>
            </a:pPr>
            <a:r>
              <a:rPr lang="en-US" altLang="zh-CN" sz="1700" dirty="0" smtClean="0">
                <a:solidFill>
                  <a:schemeClr val="tx1"/>
                </a:solidFill>
                <a:latin typeface="+mn-ea"/>
                <a:ea typeface="+mn-ea"/>
              </a:rPr>
              <a:t>3</a:t>
            </a:r>
            <a:r>
              <a:rPr lang="zh-CN" altLang="zh-CN" sz="1700" dirty="0" smtClean="0">
                <a:solidFill>
                  <a:schemeClr val="tx1"/>
                </a:solidFill>
                <a:latin typeface="+mn-ea"/>
                <a:ea typeface="+mn-ea"/>
              </a:rPr>
              <a:t>、爱学服务</a:t>
            </a:r>
            <a:r>
              <a:rPr lang="zh-CN" altLang="zh-CN" sz="1700" b="0" dirty="0" smtClean="0">
                <a:solidFill>
                  <a:schemeClr val="tx1"/>
                </a:solidFill>
                <a:latin typeface="+mn-ea"/>
                <a:ea typeface="+mn-ea"/>
              </a:rPr>
              <a:t>：多媒体学习库的“爱学服务”由爱学励志、爱学资料、爱学互动、爱学资讯四部分组成。</a:t>
            </a:r>
          </a:p>
          <a:p>
            <a:pPr>
              <a:buNone/>
            </a:pPr>
            <a:r>
              <a:rPr lang="en-US" altLang="zh-CN" sz="1700" b="0" dirty="0" smtClean="0">
                <a:solidFill>
                  <a:schemeClr val="tx1"/>
                </a:solidFill>
                <a:latin typeface="+mn-ea"/>
                <a:ea typeface="+mn-ea"/>
              </a:rPr>
              <a:t> </a:t>
            </a:r>
            <a:r>
              <a:rPr lang="en-US" altLang="zh-CN" sz="1700" dirty="0" smtClean="0">
                <a:solidFill>
                  <a:schemeClr val="tx1"/>
                </a:solidFill>
                <a:latin typeface="+mn-ea"/>
                <a:ea typeface="+mn-ea"/>
              </a:rPr>
              <a:t> 1</a:t>
            </a:r>
            <a:r>
              <a:rPr lang="zh-CN" altLang="en-US" sz="1700" dirty="0" smtClean="0">
                <a:solidFill>
                  <a:schemeClr val="tx1"/>
                </a:solidFill>
                <a:latin typeface="+mn-ea"/>
                <a:ea typeface="+mn-ea"/>
              </a:rPr>
              <a:t>）</a:t>
            </a:r>
            <a:r>
              <a:rPr lang="zh-CN" altLang="zh-CN" sz="1700" dirty="0" smtClean="0">
                <a:solidFill>
                  <a:schemeClr val="tx1"/>
                </a:solidFill>
                <a:latin typeface="+mn-ea"/>
                <a:ea typeface="+mn-ea"/>
              </a:rPr>
              <a:t>爱学励志</a:t>
            </a:r>
            <a:r>
              <a:rPr lang="zh-CN" altLang="zh-CN" sz="1700" b="0" dirty="0" smtClean="0">
                <a:solidFill>
                  <a:schemeClr val="tx1"/>
                </a:solidFill>
                <a:latin typeface="+mn-ea"/>
                <a:ea typeface="+mn-ea"/>
              </a:rPr>
              <a:t>：精心编选大师级人物俞敏洪、包凡一、周成刚、王强、徐小平及新东方在线名师的演讲、讲座视频，包括职业规划、学习方法、人生感悟以及大师们在高校的演讲，传递奋发向上的精神，事半功倍的学习技巧。</a:t>
            </a:r>
          </a:p>
          <a:p>
            <a:pPr>
              <a:buNone/>
            </a:pPr>
            <a:r>
              <a:rPr lang="en-US" altLang="zh-CN" sz="2900" b="0" dirty="0" smtClean="0">
                <a:solidFill>
                  <a:schemeClr val="tx1"/>
                </a:solidFill>
                <a:latin typeface="+mn-ea"/>
                <a:ea typeface="+mn-ea"/>
              </a:rPr>
              <a:t>  </a:t>
            </a:r>
            <a:endParaRPr lang="en-US" altLang="zh-CN" sz="2000" b="0" dirty="0" smtClean="0">
              <a:solidFill>
                <a:schemeClr val="tx1"/>
              </a:solidFill>
              <a:latin typeface="+mn-ea"/>
              <a:ea typeface="+mn-ea"/>
            </a:endParaRPr>
          </a:p>
          <a:p>
            <a:pPr>
              <a:buNone/>
            </a:pPr>
            <a:endParaRPr lang="zh-CN" altLang="zh-CN" sz="2000" b="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5723670"/>
          </a:xfrm>
        </p:spPr>
        <p:txBody>
          <a:bodyPr>
            <a:normAutofit/>
          </a:bodyPr>
          <a:lstStyle/>
          <a:p>
            <a:pPr>
              <a:buNone/>
            </a:pPr>
            <a:endParaRPr lang="en-US" altLang="zh-CN" sz="1700" dirty="0" smtClean="0">
              <a:solidFill>
                <a:schemeClr val="tx1"/>
              </a:solidFill>
              <a:latin typeface="+mn-ea"/>
            </a:endParaRPr>
          </a:p>
          <a:p>
            <a:pPr>
              <a:buNone/>
            </a:pPr>
            <a:r>
              <a:rPr lang="en-US" altLang="zh-CN" sz="1700" dirty="0" smtClean="0">
                <a:solidFill>
                  <a:schemeClr val="tx1"/>
                </a:solidFill>
                <a:latin typeface="+mn-ea"/>
              </a:rPr>
              <a:t>2</a:t>
            </a:r>
            <a:r>
              <a:rPr lang="zh-CN" altLang="en-US" sz="1700" dirty="0" smtClean="0">
                <a:solidFill>
                  <a:schemeClr val="tx1"/>
                </a:solidFill>
                <a:latin typeface="+mn-ea"/>
              </a:rPr>
              <a:t>）</a:t>
            </a:r>
            <a:r>
              <a:rPr lang="zh-CN" altLang="zh-CN" sz="1700" dirty="0" smtClean="0">
                <a:solidFill>
                  <a:schemeClr val="tx1"/>
                </a:solidFill>
                <a:latin typeface="+mn-ea"/>
                <a:ea typeface="+mn-ea"/>
              </a:rPr>
              <a:t>爱学资料</a:t>
            </a:r>
            <a:r>
              <a:rPr lang="zh-CN" altLang="zh-CN" sz="1700" b="0" dirty="0" smtClean="0">
                <a:solidFill>
                  <a:schemeClr val="tx1"/>
                </a:solidFill>
                <a:latin typeface="+mn-ea"/>
                <a:ea typeface="+mn-ea"/>
              </a:rPr>
              <a:t>：爱学资料是新东方在线课程的专有在线巩固资料下载库，经过精心设计和分类，确保准确性、前沿性、有用性。内容类别包括课堂讲义、笔记、习题集、真题讲解、电子期刊；分类体系与课程同步，科学清晰，既符合用户学习资料的使用习惯，也容易与课程关联，增强互通性；提供强大的跨库检索功能，帮助用户在海量资料中寻找对自己有价值的内容，结果以列表方式呈现，让用户体验极速和精准。</a:t>
            </a:r>
          </a:p>
          <a:p>
            <a:pPr>
              <a:buNone/>
            </a:pPr>
            <a:r>
              <a:rPr lang="en-US" altLang="zh-CN" sz="1700" dirty="0" smtClean="0">
                <a:solidFill>
                  <a:schemeClr val="tx1"/>
                </a:solidFill>
                <a:latin typeface="+mn-ea"/>
              </a:rPr>
              <a:t>3</a:t>
            </a:r>
            <a:r>
              <a:rPr lang="zh-CN" altLang="en-US" sz="1700" dirty="0" smtClean="0">
                <a:solidFill>
                  <a:schemeClr val="tx1"/>
                </a:solidFill>
                <a:latin typeface="+mn-ea"/>
              </a:rPr>
              <a:t>）</a:t>
            </a:r>
            <a:r>
              <a:rPr lang="zh-CN" altLang="zh-CN" sz="1700" dirty="0" smtClean="0">
                <a:solidFill>
                  <a:schemeClr val="tx1"/>
                </a:solidFill>
                <a:latin typeface="+mn-ea"/>
                <a:ea typeface="+mn-ea"/>
              </a:rPr>
              <a:t>爱学互动</a:t>
            </a:r>
            <a:r>
              <a:rPr lang="zh-CN" altLang="zh-CN" sz="1700" b="0" dirty="0" smtClean="0">
                <a:solidFill>
                  <a:schemeClr val="tx1"/>
                </a:solidFill>
                <a:latin typeface="+mn-ea"/>
                <a:ea typeface="+mn-ea"/>
              </a:rPr>
              <a:t>：包括</a:t>
            </a:r>
            <a:r>
              <a:rPr lang="en-US" altLang="zh-CN" sz="1700" b="0" dirty="0" smtClean="0">
                <a:solidFill>
                  <a:schemeClr val="tx1"/>
                </a:solidFill>
                <a:latin typeface="+mn-ea"/>
                <a:ea typeface="+mn-ea"/>
              </a:rPr>
              <a:t>YY</a:t>
            </a:r>
            <a:r>
              <a:rPr lang="zh-CN" altLang="zh-CN" sz="1700" b="0" dirty="0" smtClean="0">
                <a:solidFill>
                  <a:schemeClr val="tx1"/>
                </a:solidFill>
                <a:latin typeface="+mn-ea"/>
                <a:ea typeface="+mn-ea"/>
              </a:rPr>
              <a:t>语音直播课堂，时时英语电台，论坛三个互动栏目。涵盖娱乐、生活、文化类型，趣味性也比较强，用户在锻炼口语、听力技能的同时，也能了解到西方文化，提高英语文化素养。同时针对学生学习过程中遇到的各种各样的问题和困惑，会定期举办的在答互动答疑，均由新东方在线名师主持，学生与名师通过语音时时交流互动，及时解决各种疑难问题。</a:t>
            </a:r>
          </a:p>
          <a:p>
            <a:pPr>
              <a:buNone/>
            </a:pPr>
            <a:r>
              <a:rPr lang="en-US" altLang="zh-CN" sz="1700" dirty="0" smtClean="0">
                <a:solidFill>
                  <a:schemeClr val="tx1"/>
                </a:solidFill>
                <a:latin typeface="+mn-ea"/>
              </a:rPr>
              <a:t>4</a:t>
            </a:r>
            <a:r>
              <a:rPr lang="zh-CN" altLang="en-US" sz="1700" dirty="0" smtClean="0">
                <a:solidFill>
                  <a:schemeClr val="tx1"/>
                </a:solidFill>
                <a:latin typeface="+mn-ea"/>
              </a:rPr>
              <a:t>）</a:t>
            </a:r>
            <a:r>
              <a:rPr lang="zh-CN" altLang="zh-CN" sz="1700" dirty="0" smtClean="0">
                <a:solidFill>
                  <a:schemeClr val="tx1"/>
                </a:solidFill>
                <a:latin typeface="+mn-ea"/>
                <a:ea typeface="+mn-ea"/>
              </a:rPr>
              <a:t>爱学资讯</a:t>
            </a:r>
            <a:r>
              <a:rPr lang="zh-CN" altLang="zh-CN" sz="1700" b="0" dirty="0" smtClean="0">
                <a:solidFill>
                  <a:schemeClr val="tx1"/>
                </a:solidFill>
                <a:latin typeface="+mn-ea"/>
                <a:ea typeface="+mn-ea"/>
              </a:rPr>
              <a:t>：按计划为学员提供个性化、全程化、精准的考试资讯服务，包括考试复习计划、学习指导，励</a:t>
            </a:r>
            <a:r>
              <a:rPr lang="en-US" altLang="zh-CN" sz="1700" b="0" dirty="0" smtClean="0">
                <a:solidFill>
                  <a:schemeClr val="tx1"/>
                </a:solidFill>
                <a:latin typeface="+mn-ea"/>
                <a:ea typeface="+mn-ea"/>
              </a:rPr>
              <a:t>  </a:t>
            </a:r>
            <a:r>
              <a:rPr lang="zh-CN" altLang="zh-CN" sz="1700" b="0" dirty="0" smtClean="0">
                <a:solidFill>
                  <a:schemeClr val="tx1"/>
                </a:solidFill>
                <a:latin typeface="+mn-ea"/>
                <a:ea typeface="+mn-ea"/>
              </a:rPr>
              <a:t>志经验分享、招考信息等各类考试热门信息。帮助学生在考试复习阶段 少走弯路、有的放矢，保证学习效果。资讯的体现形式为电子杂志及专题，生动的呈现形式更便于在紧张的学习过程中资讯被学生接受和掌握。</a:t>
            </a:r>
            <a:endParaRPr lang="en-US" altLang="zh-CN" sz="1700" b="0" dirty="0" smtClean="0">
              <a:solidFill>
                <a:schemeClr val="tx1"/>
              </a:solidFill>
              <a:latin typeface="+mn-ea"/>
              <a:ea typeface="+mn-ea"/>
            </a:endParaRPr>
          </a:p>
          <a:p>
            <a:pPr>
              <a:buNone/>
            </a:pPr>
            <a:endParaRPr lang="en-US" altLang="zh-CN" sz="1700" b="0" dirty="0" smtClean="0">
              <a:solidFill>
                <a:schemeClr val="tx1"/>
              </a:solidFill>
              <a:latin typeface="+mn-ea"/>
              <a:ea typeface="+mn-ea"/>
            </a:endParaRPr>
          </a:p>
          <a:p>
            <a:pPr>
              <a:buNone/>
            </a:pPr>
            <a:endParaRPr lang="zh-CN" altLang="zh-CN" sz="1700" b="0" dirty="0" smtClean="0">
              <a:solidFill>
                <a:schemeClr val="tx1"/>
              </a:solidFill>
              <a:latin typeface="+mn-ea"/>
              <a:ea typeface="+mn-ea"/>
            </a:endParaRPr>
          </a:p>
          <a:p>
            <a:pPr>
              <a:buNone/>
            </a:pPr>
            <a:endParaRPr lang="en-US" altLang="zh-CN" sz="17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3.2 </a:t>
            </a:r>
            <a:r>
              <a:rPr lang="zh-CN" altLang="en-US" sz="2600" dirty="0" smtClean="0">
                <a:solidFill>
                  <a:schemeClr val="tx1"/>
                </a:solidFill>
                <a:latin typeface="+mn-ea"/>
                <a:ea typeface="+mn-ea"/>
              </a:rPr>
              <a:t>多媒体学习库有哪些特色服务？</a:t>
            </a:r>
            <a:endParaRPr lang="en-US" altLang="zh-CN" sz="260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a:p>
            <a:pPr>
              <a:buFont typeface="Wingdings" pitchFamily="2" charset="2"/>
              <a:buChar char="Ø"/>
            </a:pPr>
            <a:r>
              <a:rPr lang="zh-CN" altLang="zh-CN" sz="1800" b="0" dirty="0" smtClean="0">
                <a:solidFill>
                  <a:schemeClr val="tx1"/>
                </a:solidFill>
                <a:latin typeface="+mn-ea"/>
                <a:ea typeface="+mn-ea"/>
              </a:rPr>
              <a:t>课程服务：国内考试、出国考试、应用外语、实用技能等</a:t>
            </a:r>
            <a:r>
              <a:rPr lang="zh-CN" altLang="zh-CN" sz="1800" b="0" dirty="0" smtClean="0">
                <a:solidFill>
                  <a:schemeClr val="tx1"/>
                </a:solidFill>
                <a:latin typeface="+mn-ea"/>
                <a:ea typeface="+mn-ea"/>
              </a:rPr>
              <a:t>多</a:t>
            </a:r>
            <a:r>
              <a:rPr lang="zh-CN" altLang="en-US" sz="1800" b="0" dirty="0" smtClean="0">
                <a:solidFill>
                  <a:schemeClr val="tx1"/>
                </a:solidFill>
                <a:latin typeface="+mn-ea"/>
                <a:ea typeface="+mn-ea"/>
              </a:rPr>
              <a:t>类</a:t>
            </a:r>
            <a:r>
              <a:rPr lang="zh-CN" altLang="zh-CN" sz="1800" b="0" dirty="0" smtClean="0">
                <a:solidFill>
                  <a:schemeClr val="tx1"/>
                </a:solidFill>
                <a:latin typeface="+mn-ea"/>
                <a:ea typeface="+mn-ea"/>
              </a:rPr>
              <a:t>网络</a:t>
            </a:r>
            <a:r>
              <a:rPr lang="zh-CN" altLang="zh-CN" sz="1800" b="0" dirty="0" smtClean="0">
                <a:solidFill>
                  <a:schemeClr val="tx1"/>
                </a:solidFill>
                <a:latin typeface="+mn-ea"/>
                <a:ea typeface="+mn-ea"/>
              </a:rPr>
              <a:t>课程。</a:t>
            </a:r>
          </a:p>
          <a:p>
            <a:pPr>
              <a:buFont typeface="Wingdings" pitchFamily="2" charset="2"/>
              <a:buChar char="Ø"/>
            </a:pPr>
            <a:r>
              <a:rPr lang="zh-CN" altLang="zh-CN" sz="1800" b="0" dirty="0" smtClean="0">
                <a:solidFill>
                  <a:schemeClr val="tx1"/>
                </a:solidFill>
                <a:latin typeface="+mn-ea"/>
                <a:ea typeface="+mn-ea"/>
              </a:rPr>
              <a:t>考试服务：在线考试系统，提供大量各类外语考试模拟和真题分析，强化学习效果。</a:t>
            </a:r>
          </a:p>
          <a:p>
            <a:pPr>
              <a:buFont typeface="Wingdings" pitchFamily="2" charset="2"/>
              <a:buChar char="Ø"/>
            </a:pPr>
            <a:r>
              <a:rPr lang="zh-CN" altLang="zh-CN" sz="1800" b="0" dirty="0" smtClean="0">
                <a:solidFill>
                  <a:schemeClr val="tx1"/>
                </a:solidFill>
                <a:latin typeface="+mn-ea"/>
                <a:ea typeface="+mn-ea"/>
              </a:rPr>
              <a:t>时时英语：磨练你的耳朵，包括听力晨读训练、随时英语音频下载等。 </a:t>
            </a:r>
          </a:p>
          <a:p>
            <a:pPr>
              <a:buFont typeface="Wingdings" pitchFamily="2" charset="2"/>
              <a:buChar char="Ø"/>
            </a:pPr>
            <a:r>
              <a:rPr lang="zh-CN" altLang="zh-CN" sz="1800" b="0" dirty="0" smtClean="0">
                <a:solidFill>
                  <a:schemeClr val="tx1"/>
                </a:solidFill>
                <a:latin typeface="+mn-ea"/>
                <a:ea typeface="+mn-ea"/>
              </a:rPr>
              <a:t>直播课堂：语音互动课堂，涵盖娱乐、生活、文化、时文各类型话题讨论，趣味性强。 </a:t>
            </a:r>
          </a:p>
          <a:p>
            <a:pPr>
              <a:buFont typeface="Wingdings" pitchFamily="2" charset="2"/>
              <a:buChar char="Ø"/>
            </a:pPr>
            <a:r>
              <a:rPr lang="zh-CN" altLang="zh-CN" sz="1800" b="0" dirty="0" smtClean="0">
                <a:solidFill>
                  <a:schemeClr val="tx1"/>
                </a:solidFill>
                <a:latin typeface="+mn-ea"/>
                <a:ea typeface="+mn-ea"/>
              </a:rPr>
              <a:t>网考中心：集课堂辅导、交互练习、环境模考、资料于一体的大学英语四六级网考学习平台。 </a:t>
            </a:r>
          </a:p>
          <a:p>
            <a:pPr>
              <a:buFont typeface="Wingdings" pitchFamily="2" charset="2"/>
              <a:buChar char="Ø"/>
            </a:pPr>
            <a:r>
              <a:rPr lang="zh-CN" altLang="zh-CN" sz="1800" b="0" dirty="0" smtClean="0">
                <a:solidFill>
                  <a:schemeClr val="tx1"/>
                </a:solidFill>
                <a:latin typeface="+mn-ea"/>
                <a:ea typeface="+mn-ea"/>
              </a:rPr>
              <a:t>学习资料：新东方在线精品课程资料汇总，包括课堂讲义、笔记、习题集、真题讲解。</a:t>
            </a:r>
          </a:p>
          <a:p>
            <a:pPr>
              <a:buNone/>
            </a:pPr>
            <a:endParaRPr lang="en-US" altLang="zh-CN" sz="2000" b="0" dirty="0" smtClean="0">
              <a:solidFill>
                <a:schemeClr val="tx1"/>
              </a:solidFill>
              <a:latin typeface="+mn-ea"/>
              <a:ea typeface="+mn-ea"/>
            </a:endParaRPr>
          </a:p>
          <a:p>
            <a:pPr>
              <a:buNone/>
            </a:pPr>
            <a:endParaRPr lang="zh-CN" altLang="zh-CN" sz="2000" b="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3.3 </a:t>
            </a:r>
            <a:r>
              <a:rPr lang="zh-CN" altLang="en-US" sz="2600" dirty="0" smtClean="0">
                <a:solidFill>
                  <a:schemeClr val="tx1"/>
                </a:solidFill>
                <a:latin typeface="+mn-ea"/>
                <a:ea typeface="+mn-ea"/>
              </a:rPr>
              <a:t>多媒体学习库有哪些特色功能？</a:t>
            </a:r>
            <a:endParaRPr lang="en-US" altLang="zh-CN" sz="260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a:p>
            <a:pPr>
              <a:buFont typeface="Wingdings" pitchFamily="2" charset="2"/>
              <a:buChar char="Ø"/>
            </a:pPr>
            <a:r>
              <a:rPr lang="zh-CN" altLang="zh-CN" sz="1800" b="0" dirty="0" smtClean="0">
                <a:solidFill>
                  <a:schemeClr val="tx1"/>
                </a:solidFill>
                <a:latin typeface="+mn-ea"/>
                <a:ea typeface="+mn-ea"/>
              </a:rPr>
              <a:t>检索功能：提供强大的跨库检索功能（检索课程、考试、资料），帮助用户在海量资料中寻找对自己有价值的内容，结果以列表方式呈现，使用户体验极速、精准</a:t>
            </a:r>
          </a:p>
          <a:p>
            <a:pPr lvl="0">
              <a:buFont typeface="Wingdings" pitchFamily="2" charset="2"/>
              <a:buChar char="Ø"/>
            </a:pPr>
            <a:r>
              <a:rPr lang="zh-CN" altLang="zh-CN" sz="1800" b="0" dirty="0" smtClean="0">
                <a:solidFill>
                  <a:schemeClr val="tx1"/>
                </a:solidFill>
                <a:latin typeface="+mn-ea"/>
                <a:ea typeface="+mn-ea"/>
              </a:rPr>
              <a:t>下载功能：学习资料、课堂讲义、电子期刊支持在线下载，文档占用空间小，下载速度快，支持迅雷批量下载。</a:t>
            </a:r>
          </a:p>
          <a:p>
            <a:pPr lvl="0">
              <a:buFont typeface="Wingdings" pitchFamily="2" charset="2"/>
              <a:buChar char="Ø"/>
            </a:pPr>
            <a:r>
              <a:rPr lang="zh-CN" altLang="zh-CN" sz="1800" b="0" dirty="0" smtClean="0">
                <a:solidFill>
                  <a:schemeClr val="tx1"/>
                </a:solidFill>
                <a:latin typeface="+mn-ea"/>
                <a:ea typeface="+mn-ea"/>
              </a:rPr>
              <a:t>视频播放：新版多媒体学习库所有视频、音频无需下载，直接在线播放。</a:t>
            </a:r>
          </a:p>
          <a:p>
            <a:pPr lvl="0">
              <a:buFont typeface="Wingdings" pitchFamily="2" charset="2"/>
              <a:buChar char="Ø"/>
            </a:pPr>
            <a:r>
              <a:rPr lang="en-US" altLang="zh-CN" sz="1800" b="0" dirty="0" smtClean="0">
                <a:solidFill>
                  <a:schemeClr val="tx1"/>
                </a:solidFill>
                <a:latin typeface="+mn-ea"/>
                <a:ea typeface="+mn-ea"/>
              </a:rPr>
              <a:t>YY</a:t>
            </a:r>
            <a:r>
              <a:rPr lang="zh-CN" altLang="zh-CN" sz="1800" b="0" dirty="0" smtClean="0">
                <a:solidFill>
                  <a:schemeClr val="tx1"/>
                </a:solidFill>
                <a:latin typeface="+mn-ea"/>
                <a:ea typeface="+mn-ea"/>
              </a:rPr>
              <a:t>语音：语音互动，简单实用</a:t>
            </a:r>
          </a:p>
          <a:p>
            <a:pPr>
              <a:buNone/>
            </a:pPr>
            <a:endParaRPr lang="en-US" altLang="zh-CN" sz="2000" b="0" dirty="0" smtClean="0">
              <a:solidFill>
                <a:schemeClr val="tx1"/>
              </a:solidFill>
              <a:latin typeface="+mn-ea"/>
              <a:ea typeface="+mn-ea"/>
            </a:endParaRPr>
          </a:p>
          <a:p>
            <a:pPr>
              <a:buNone/>
            </a:pPr>
            <a:endParaRPr lang="zh-CN" altLang="zh-CN" sz="2000" b="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3.4 </a:t>
            </a:r>
            <a:r>
              <a:rPr lang="zh-CN" altLang="en-US" sz="2600" dirty="0" smtClean="0">
                <a:solidFill>
                  <a:schemeClr val="tx1"/>
                </a:solidFill>
                <a:latin typeface="+mn-ea"/>
                <a:ea typeface="+mn-ea"/>
              </a:rPr>
              <a:t>多媒体学习库励志视频相关问题</a:t>
            </a:r>
            <a:endParaRPr lang="en-US" altLang="zh-CN" sz="2600" dirty="0" smtClean="0">
              <a:solidFill>
                <a:schemeClr val="tx1"/>
              </a:solidFill>
              <a:latin typeface="+mn-ea"/>
              <a:ea typeface="+mn-ea"/>
            </a:endParaRPr>
          </a:p>
          <a:p>
            <a:pPr>
              <a:buNone/>
            </a:pPr>
            <a:endParaRPr lang="en-US" altLang="zh-CN" sz="2600" dirty="0" smtClean="0">
              <a:solidFill>
                <a:schemeClr val="tx1"/>
              </a:solidFill>
              <a:latin typeface="+mn-ea"/>
              <a:ea typeface="+mn-ea"/>
            </a:endParaRPr>
          </a:p>
          <a:p>
            <a:pPr>
              <a:buNone/>
            </a:pPr>
            <a:r>
              <a:rPr lang="en-US" altLang="zh-CN" sz="1800" dirty="0" smtClean="0">
                <a:solidFill>
                  <a:schemeClr val="tx1"/>
                </a:solidFill>
                <a:latin typeface="+mn-ea"/>
                <a:ea typeface="+mn-ea"/>
              </a:rPr>
              <a:t>   1</a:t>
            </a:r>
            <a:r>
              <a:rPr lang="zh-CN" altLang="zh-CN" sz="1800" dirty="0" smtClean="0">
                <a:solidFill>
                  <a:schemeClr val="tx1"/>
                </a:solidFill>
                <a:latin typeface="+mn-ea"/>
                <a:ea typeface="+mn-ea"/>
              </a:rPr>
              <a:t>、多媒体学习库中的视频可以下载吗？</a:t>
            </a:r>
          </a:p>
          <a:p>
            <a:pPr>
              <a:buNone/>
            </a:pPr>
            <a:r>
              <a:rPr lang="en-US" altLang="zh-CN" sz="1800" b="0" dirty="0" smtClean="0">
                <a:solidFill>
                  <a:schemeClr val="tx1"/>
                </a:solidFill>
                <a:latin typeface="+mn-ea"/>
                <a:ea typeface="+mn-ea"/>
              </a:rPr>
              <a:t>      </a:t>
            </a:r>
            <a:r>
              <a:rPr lang="zh-CN" altLang="zh-CN" sz="1800" b="0" dirty="0" smtClean="0">
                <a:solidFill>
                  <a:schemeClr val="tx1"/>
                </a:solidFill>
                <a:latin typeface="+mn-ea"/>
                <a:ea typeface="+mn-ea"/>
              </a:rPr>
              <a:t>答：学习库中的视频不支持下载，仅支持在线播放。</a:t>
            </a:r>
            <a:endParaRPr lang="en-US" altLang="zh-CN" sz="1800" b="0" dirty="0" smtClean="0">
              <a:solidFill>
                <a:schemeClr val="tx1"/>
              </a:solidFill>
              <a:latin typeface="+mn-ea"/>
              <a:ea typeface="+mn-ea"/>
            </a:endParaRPr>
          </a:p>
          <a:p>
            <a:pPr>
              <a:buNone/>
            </a:pPr>
            <a:endParaRPr lang="zh-CN" altLang="zh-CN" sz="1800" b="0" dirty="0" smtClean="0">
              <a:solidFill>
                <a:schemeClr val="tx1"/>
              </a:solidFill>
              <a:latin typeface="+mn-ea"/>
              <a:ea typeface="+mn-ea"/>
            </a:endParaRPr>
          </a:p>
          <a:p>
            <a:pPr>
              <a:buNone/>
            </a:pPr>
            <a:r>
              <a:rPr lang="en-US" altLang="zh-CN" sz="1800" dirty="0" smtClean="0">
                <a:solidFill>
                  <a:schemeClr val="tx1"/>
                </a:solidFill>
                <a:latin typeface="+mn-ea"/>
                <a:ea typeface="+mn-ea"/>
              </a:rPr>
              <a:t>   2</a:t>
            </a:r>
            <a:r>
              <a:rPr lang="zh-CN" altLang="zh-CN" sz="1800" dirty="0" smtClean="0">
                <a:solidFill>
                  <a:schemeClr val="tx1"/>
                </a:solidFill>
                <a:latin typeface="+mn-ea"/>
                <a:ea typeface="+mn-ea"/>
              </a:rPr>
              <a:t>、多媒体学习库大师讲堂中都有哪些大师视频？</a:t>
            </a:r>
          </a:p>
          <a:p>
            <a:pPr>
              <a:buNone/>
            </a:pPr>
            <a:r>
              <a:rPr lang="en-US" altLang="zh-CN" sz="1800" b="0" dirty="0" smtClean="0">
                <a:solidFill>
                  <a:schemeClr val="tx1"/>
                </a:solidFill>
                <a:latin typeface="+mn-ea"/>
                <a:ea typeface="+mn-ea"/>
              </a:rPr>
              <a:t>      </a:t>
            </a:r>
            <a:r>
              <a:rPr lang="zh-CN" altLang="zh-CN" sz="1800" b="0" dirty="0" smtClean="0">
                <a:solidFill>
                  <a:schemeClr val="tx1"/>
                </a:solidFill>
                <a:latin typeface="+mn-ea"/>
                <a:ea typeface="+mn-ea"/>
              </a:rPr>
              <a:t>答：大师讲堂精心编选大师级人物俞敏洪、包凡一、周成刚、王强、徐小平及新东方在线名师的演讲、讲座视频，包括职业规划、学习方法、人生感悟以及大师们在高校的演讲，传递奋发向上的精神，事半功倍的学习技巧。</a:t>
            </a:r>
            <a:endParaRPr lang="en-US" altLang="zh-CN" sz="1800" b="0" dirty="0" smtClean="0">
              <a:solidFill>
                <a:schemeClr val="tx1"/>
              </a:solidFill>
              <a:latin typeface="+mn-ea"/>
              <a:ea typeface="+mn-ea"/>
            </a:endParaRPr>
          </a:p>
          <a:p>
            <a:pPr>
              <a:buNone/>
            </a:pPr>
            <a:endParaRPr lang="zh-CN" altLang="zh-CN" sz="1800" b="0" dirty="0" smtClean="0">
              <a:solidFill>
                <a:schemeClr val="tx1"/>
              </a:solidFill>
              <a:latin typeface="+mn-ea"/>
              <a:ea typeface="+mn-ea"/>
            </a:endParaRPr>
          </a:p>
          <a:p>
            <a:pPr>
              <a:buNone/>
            </a:pPr>
            <a:r>
              <a:rPr lang="en-US" altLang="zh-CN" sz="1800" b="0" dirty="0" smtClean="0">
                <a:solidFill>
                  <a:schemeClr val="tx1"/>
                </a:solidFill>
                <a:latin typeface="+mn-ea"/>
                <a:ea typeface="+mn-ea"/>
              </a:rPr>
              <a:t>   </a:t>
            </a:r>
            <a:r>
              <a:rPr lang="en-US" altLang="zh-CN" sz="1800" dirty="0" smtClean="0">
                <a:solidFill>
                  <a:schemeClr val="tx1"/>
                </a:solidFill>
                <a:latin typeface="+mn-ea"/>
                <a:ea typeface="+mn-ea"/>
              </a:rPr>
              <a:t>3</a:t>
            </a:r>
            <a:r>
              <a:rPr lang="zh-CN" altLang="zh-CN" sz="1800" dirty="0" smtClean="0">
                <a:solidFill>
                  <a:schemeClr val="tx1"/>
                </a:solidFill>
                <a:latin typeface="+mn-ea"/>
                <a:ea typeface="+mn-ea"/>
              </a:rPr>
              <a:t>、多媒体学习库名师课堂中都有哪些名师视频？</a:t>
            </a:r>
          </a:p>
          <a:p>
            <a:pPr>
              <a:buNone/>
            </a:pPr>
            <a:r>
              <a:rPr lang="en-US" altLang="zh-CN" sz="1800" b="0" dirty="0" smtClean="0">
                <a:solidFill>
                  <a:schemeClr val="tx1"/>
                </a:solidFill>
                <a:latin typeface="+mn-ea"/>
                <a:ea typeface="+mn-ea"/>
              </a:rPr>
              <a:t>      </a:t>
            </a:r>
            <a:r>
              <a:rPr lang="zh-CN" altLang="zh-CN" sz="1800" b="0" dirty="0" smtClean="0">
                <a:solidFill>
                  <a:schemeClr val="tx1"/>
                </a:solidFill>
                <a:latin typeface="+mn-ea"/>
                <a:ea typeface="+mn-ea"/>
              </a:rPr>
              <a:t>答：名师课堂精选四六级名师周洁、王江涛、赵丽、王兆飞；考研名师于吉人、范猛、任汝芬；出国留学名师孙丽婷、杨峰涛、范亚飞等老师的经典视频课程，课程内容包含知识点基础复习、强化冲刺、备考经验技巧的传授等等。意在辅助用户强化知识水平，提高应试能力。</a:t>
            </a: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6320" y="1332359"/>
            <a:ext cx="10045543" cy="4990084"/>
          </a:xfrm>
        </p:spPr>
        <p:txBody>
          <a:bodyPr>
            <a:normAutofit/>
          </a:bodyPr>
          <a:lstStyle/>
          <a:p>
            <a:pPr>
              <a:buNone/>
            </a:pPr>
            <a:r>
              <a:rPr lang="en-US" altLang="zh-CN" sz="1800" dirty="0" smtClean="0">
                <a:solidFill>
                  <a:schemeClr val="tx1"/>
                </a:solidFill>
                <a:latin typeface="+mj-ea"/>
                <a:ea typeface="+mj-ea"/>
              </a:rPr>
              <a:t> </a:t>
            </a:r>
          </a:p>
          <a:p>
            <a:pPr>
              <a:buNone/>
            </a:pPr>
            <a:r>
              <a:rPr lang="en-US" altLang="zh-CN" sz="1800" dirty="0" smtClean="0">
                <a:solidFill>
                  <a:schemeClr val="tx1"/>
                </a:solidFill>
                <a:latin typeface="+mj-ea"/>
                <a:ea typeface="+mj-ea"/>
              </a:rPr>
              <a:t>4</a:t>
            </a:r>
            <a:r>
              <a:rPr lang="zh-CN" altLang="zh-CN" sz="1800" dirty="0" smtClean="0">
                <a:solidFill>
                  <a:schemeClr val="tx1"/>
                </a:solidFill>
                <a:latin typeface="+mj-ea"/>
                <a:ea typeface="+mj-ea"/>
              </a:rPr>
              <a:t>、如何迅速查找并观看俞敏洪老师的视频？</a:t>
            </a:r>
          </a:p>
          <a:p>
            <a:pPr>
              <a:buNone/>
            </a:pPr>
            <a:r>
              <a:rPr lang="en-US" altLang="zh-CN" sz="1800" b="0" dirty="0" smtClean="0">
                <a:solidFill>
                  <a:schemeClr val="tx1"/>
                </a:solidFill>
                <a:latin typeface="+mj-ea"/>
                <a:ea typeface="+mj-ea"/>
              </a:rPr>
              <a:t>    </a:t>
            </a:r>
            <a:r>
              <a:rPr lang="zh-CN" altLang="zh-CN" sz="1800" b="0" dirty="0" smtClean="0">
                <a:solidFill>
                  <a:schemeClr val="tx1"/>
                </a:solidFill>
                <a:latin typeface="+mj-ea"/>
                <a:ea typeface="+mj-ea"/>
              </a:rPr>
              <a:t>答：俞敏洪等大师级视频均放置在爱学励志</a:t>
            </a:r>
            <a:r>
              <a:rPr lang="en-US" altLang="zh-CN" sz="1800" b="0" dirty="0" smtClean="0">
                <a:solidFill>
                  <a:schemeClr val="tx1"/>
                </a:solidFill>
                <a:latin typeface="+mj-ea"/>
                <a:ea typeface="+mj-ea"/>
              </a:rPr>
              <a:t>——</a:t>
            </a:r>
            <a:r>
              <a:rPr lang="zh-CN" altLang="zh-CN" sz="1800" b="0" dirty="0" smtClean="0">
                <a:solidFill>
                  <a:schemeClr val="tx1"/>
                </a:solidFill>
                <a:latin typeface="+mj-ea"/>
                <a:ea typeface="+mj-ea"/>
              </a:rPr>
              <a:t>大师讲堂栏目。用户点击导航栏“爱学励志”，找到“大师讲堂”，选择想要查看的视频，点击图片或标题即可在线播放！查看其他视频点击“更多”按钮。</a:t>
            </a:r>
            <a:endParaRPr lang="en-US" altLang="zh-CN" sz="1800" b="0" dirty="0" smtClean="0">
              <a:solidFill>
                <a:schemeClr val="tx1"/>
              </a:solidFill>
              <a:latin typeface="+mj-ea"/>
              <a:ea typeface="+mj-ea"/>
            </a:endParaRPr>
          </a:p>
          <a:p>
            <a:pPr>
              <a:buNone/>
            </a:pPr>
            <a:endParaRPr lang="zh-CN" altLang="zh-CN" sz="1800" b="0" dirty="0" smtClean="0">
              <a:solidFill>
                <a:schemeClr val="tx1"/>
              </a:solidFill>
              <a:latin typeface="+mj-ea"/>
              <a:ea typeface="+mj-ea"/>
            </a:endParaRPr>
          </a:p>
          <a:p>
            <a:pPr>
              <a:buNone/>
            </a:pPr>
            <a:r>
              <a:rPr lang="en-US" altLang="zh-CN" sz="1800" dirty="0" smtClean="0">
                <a:solidFill>
                  <a:schemeClr val="tx1"/>
                </a:solidFill>
                <a:latin typeface="+mj-ea"/>
                <a:ea typeface="+mj-ea"/>
              </a:rPr>
              <a:t>5</a:t>
            </a:r>
            <a:r>
              <a:rPr lang="zh-CN" altLang="zh-CN" sz="1800" dirty="0" smtClean="0">
                <a:solidFill>
                  <a:schemeClr val="tx1"/>
                </a:solidFill>
                <a:latin typeface="+mj-ea"/>
                <a:ea typeface="+mj-ea"/>
              </a:rPr>
              <a:t>、大师讲堂和名师课堂的视频有什么区别？</a:t>
            </a:r>
          </a:p>
          <a:p>
            <a:pPr>
              <a:buNone/>
            </a:pPr>
            <a:r>
              <a:rPr lang="en-US" altLang="zh-CN" sz="1800" b="0" dirty="0" smtClean="0">
                <a:solidFill>
                  <a:schemeClr val="tx1"/>
                </a:solidFill>
                <a:latin typeface="+mj-ea"/>
                <a:ea typeface="+mj-ea"/>
              </a:rPr>
              <a:t>    </a:t>
            </a:r>
            <a:r>
              <a:rPr lang="zh-CN" altLang="zh-CN" sz="1800" b="0" dirty="0" smtClean="0">
                <a:solidFill>
                  <a:schemeClr val="tx1"/>
                </a:solidFill>
                <a:latin typeface="+mj-ea"/>
                <a:ea typeface="+mj-ea"/>
              </a:rPr>
              <a:t>答：大师讲堂</a:t>
            </a:r>
            <a:r>
              <a:rPr lang="zh-CN" altLang="en-US" sz="1800" b="0" dirty="0" smtClean="0">
                <a:solidFill>
                  <a:schemeClr val="tx1"/>
                </a:solidFill>
                <a:latin typeface="+mj-ea"/>
                <a:ea typeface="+mj-ea"/>
              </a:rPr>
              <a:t>栏目</a:t>
            </a:r>
            <a:r>
              <a:rPr lang="zh-CN" altLang="zh-CN" sz="1800" b="0" dirty="0" smtClean="0">
                <a:solidFill>
                  <a:schemeClr val="tx1"/>
                </a:solidFill>
                <a:latin typeface="+mj-ea"/>
                <a:ea typeface="+mj-ea"/>
              </a:rPr>
              <a:t>主要精选大师级（俞敏洪、王强、包凡一等）演讲、讲座视频，包括职业规划、学习方法、人生感悟，</a:t>
            </a:r>
            <a:r>
              <a:rPr lang="zh-CN" altLang="en-US" sz="1800" b="0" dirty="0" smtClean="0">
                <a:solidFill>
                  <a:schemeClr val="tx1"/>
                </a:solidFill>
                <a:latin typeface="+mj-ea"/>
                <a:ea typeface="+mj-ea"/>
              </a:rPr>
              <a:t>用以</a:t>
            </a:r>
            <a:r>
              <a:rPr lang="zh-CN" altLang="zh-CN" sz="1800" b="0" dirty="0" smtClean="0">
                <a:solidFill>
                  <a:schemeClr val="tx1"/>
                </a:solidFill>
                <a:latin typeface="+mj-ea"/>
                <a:ea typeface="+mj-ea"/>
              </a:rPr>
              <a:t>传递新东方奋发向上的精神，事半功倍的学习</a:t>
            </a:r>
            <a:r>
              <a:rPr lang="zh-CN" altLang="en-US" sz="1800" b="0" dirty="0" smtClean="0">
                <a:solidFill>
                  <a:schemeClr val="tx1"/>
                </a:solidFill>
                <a:latin typeface="+mj-ea"/>
                <a:ea typeface="+mj-ea"/>
              </a:rPr>
              <a:t>方法</a:t>
            </a:r>
            <a:r>
              <a:rPr lang="zh-CN" altLang="zh-CN" sz="1800" b="0" dirty="0" smtClean="0">
                <a:solidFill>
                  <a:schemeClr val="tx1"/>
                </a:solidFill>
                <a:latin typeface="+mj-ea"/>
                <a:ea typeface="+mj-ea"/>
              </a:rPr>
              <a:t>。</a:t>
            </a:r>
            <a:endParaRPr lang="en-US" altLang="zh-CN" sz="1800" b="0" dirty="0" smtClean="0">
              <a:solidFill>
                <a:schemeClr val="tx1"/>
              </a:solidFill>
              <a:latin typeface="+mj-ea"/>
              <a:ea typeface="+mj-ea"/>
            </a:endParaRPr>
          </a:p>
          <a:p>
            <a:pPr>
              <a:buNone/>
            </a:pPr>
            <a:r>
              <a:rPr lang="en-US" altLang="zh-CN" sz="1800" b="0" dirty="0" smtClean="0">
                <a:solidFill>
                  <a:schemeClr val="tx1"/>
                </a:solidFill>
                <a:latin typeface="+mj-ea"/>
                <a:ea typeface="+mj-ea"/>
              </a:rPr>
              <a:t>        </a:t>
            </a:r>
            <a:r>
              <a:rPr lang="zh-CN" altLang="zh-CN" sz="1800" b="0" dirty="0" smtClean="0">
                <a:solidFill>
                  <a:schemeClr val="tx1"/>
                </a:solidFill>
                <a:latin typeface="+mj-ea"/>
                <a:ea typeface="+mj-ea"/>
              </a:rPr>
              <a:t>名师课堂</a:t>
            </a:r>
            <a:r>
              <a:rPr lang="zh-CN" altLang="en-US" sz="1800" b="0" dirty="0" smtClean="0">
                <a:solidFill>
                  <a:schemeClr val="tx1"/>
                </a:solidFill>
                <a:latin typeface="+mj-ea"/>
                <a:ea typeface="+mj-ea"/>
              </a:rPr>
              <a:t>栏目的视频主要针对某个科目的考试辅导，更具有针对性，能够有效帮助学员应试备考。</a:t>
            </a:r>
            <a:endParaRPr lang="zh-CN" altLang="en-US" sz="1800" dirty="0">
              <a:latin typeface="+mj-ea"/>
              <a:ea typeface="+mj-ea"/>
            </a:endParaRPr>
          </a:p>
        </p:txBody>
      </p:sp>
      <p:sp>
        <p:nvSpPr>
          <p:cNvPr id="4"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5"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3.5 </a:t>
            </a:r>
            <a:r>
              <a:rPr lang="zh-CN" altLang="en-US" sz="2600" dirty="0" smtClean="0">
                <a:solidFill>
                  <a:schemeClr val="tx1"/>
                </a:solidFill>
                <a:latin typeface="+mn-ea"/>
                <a:ea typeface="+mn-ea"/>
              </a:rPr>
              <a:t>多媒体学习库资料下载问题</a:t>
            </a:r>
            <a:endParaRPr lang="en-US" altLang="zh-CN" sz="2600" dirty="0" smtClean="0">
              <a:solidFill>
                <a:schemeClr val="tx1"/>
              </a:solidFill>
              <a:latin typeface="+mn-ea"/>
              <a:ea typeface="+mn-ea"/>
            </a:endParaRPr>
          </a:p>
          <a:p>
            <a:pPr>
              <a:buNone/>
            </a:pPr>
            <a:endParaRPr lang="en-US" altLang="zh-CN" sz="2600" dirty="0" smtClean="0">
              <a:solidFill>
                <a:schemeClr val="tx1"/>
              </a:solidFill>
              <a:latin typeface="+mn-ea"/>
              <a:ea typeface="+mn-ea"/>
            </a:endParaRPr>
          </a:p>
          <a:p>
            <a:pPr>
              <a:buNone/>
            </a:pPr>
            <a:r>
              <a:rPr lang="en-US" altLang="zh-CN" sz="1800" dirty="0" smtClean="0">
                <a:solidFill>
                  <a:schemeClr val="tx1"/>
                </a:solidFill>
                <a:latin typeface="+mn-ea"/>
                <a:ea typeface="+mn-ea"/>
              </a:rPr>
              <a:t>1</a:t>
            </a:r>
            <a:r>
              <a:rPr lang="zh-CN" altLang="zh-CN" sz="1800" dirty="0" smtClean="0">
                <a:solidFill>
                  <a:schemeClr val="tx1"/>
                </a:solidFill>
                <a:latin typeface="+mn-ea"/>
                <a:ea typeface="+mn-ea"/>
              </a:rPr>
              <a:t>、爱学资料里面的下载资料有分类吗？</a:t>
            </a:r>
          </a:p>
          <a:p>
            <a:pPr>
              <a:buNone/>
            </a:pPr>
            <a:r>
              <a:rPr lang="zh-CN" altLang="zh-CN" sz="1800" b="0" dirty="0" smtClean="0">
                <a:solidFill>
                  <a:schemeClr val="tx1"/>
                </a:solidFill>
                <a:latin typeface="+mn-ea"/>
                <a:ea typeface="+mn-ea"/>
              </a:rPr>
              <a:t>答：当然有。点击导航“爱学资料”，页面“分类下载”部分就是爱学资料的专属分类啦。无论你点击任何一条，都会出现该类别资料的列表。</a:t>
            </a:r>
          </a:p>
          <a:p>
            <a:pPr>
              <a:buNone/>
            </a:pPr>
            <a:r>
              <a:rPr lang="en-US" altLang="zh-CN" sz="1800" dirty="0" smtClean="0">
                <a:solidFill>
                  <a:schemeClr val="tx1"/>
                </a:solidFill>
                <a:latin typeface="+mn-ea"/>
                <a:ea typeface="+mn-ea"/>
              </a:rPr>
              <a:t>2</a:t>
            </a:r>
            <a:r>
              <a:rPr lang="zh-CN" altLang="zh-CN" sz="1800" dirty="0" smtClean="0">
                <a:solidFill>
                  <a:schemeClr val="tx1"/>
                </a:solidFill>
                <a:latin typeface="+mn-ea"/>
                <a:ea typeface="+mn-ea"/>
              </a:rPr>
              <a:t>、如何下载？</a:t>
            </a:r>
          </a:p>
          <a:p>
            <a:pPr>
              <a:buNone/>
            </a:pPr>
            <a:r>
              <a:rPr lang="zh-CN" altLang="zh-CN" sz="1800" b="0" dirty="0" smtClean="0">
                <a:solidFill>
                  <a:schemeClr val="tx1"/>
                </a:solidFill>
                <a:latin typeface="+mn-ea"/>
                <a:ea typeface="+mn-ea"/>
              </a:rPr>
              <a:t>答：直接点击文件名称，即可下载；或在文件名称上面点击右键，选择“另存为”，也可将文件下载到电脑的指定文件夹。</a:t>
            </a:r>
          </a:p>
          <a:p>
            <a:pPr>
              <a:buNone/>
            </a:pPr>
            <a:r>
              <a:rPr lang="en-US" altLang="zh-CN" sz="1800" dirty="0" smtClean="0">
                <a:solidFill>
                  <a:schemeClr val="tx1"/>
                </a:solidFill>
                <a:latin typeface="+mn-ea"/>
                <a:ea typeface="+mn-ea"/>
              </a:rPr>
              <a:t>3</a:t>
            </a:r>
            <a:r>
              <a:rPr lang="zh-CN" altLang="zh-CN" sz="1800" dirty="0" smtClean="0">
                <a:solidFill>
                  <a:schemeClr val="tx1"/>
                </a:solidFill>
                <a:latin typeface="+mn-ea"/>
                <a:ea typeface="+mn-ea"/>
              </a:rPr>
              <a:t>、能使用迅雷下载吗？</a:t>
            </a:r>
          </a:p>
          <a:p>
            <a:pPr>
              <a:buNone/>
            </a:pPr>
            <a:r>
              <a:rPr lang="zh-CN" altLang="zh-CN" sz="1800" b="0" dirty="0" smtClean="0">
                <a:solidFill>
                  <a:schemeClr val="tx1"/>
                </a:solidFill>
                <a:latin typeface="+mn-ea"/>
                <a:ea typeface="+mn-ea"/>
              </a:rPr>
              <a:t>答：当然可以，鼠标放置在文件名称上，点击右键，选择“使用迅雷下载”。</a:t>
            </a:r>
          </a:p>
          <a:p>
            <a:pPr>
              <a:buNone/>
            </a:pPr>
            <a:r>
              <a:rPr lang="en-US" altLang="zh-CN" sz="1800" dirty="0" smtClean="0">
                <a:solidFill>
                  <a:schemeClr val="tx1"/>
                </a:solidFill>
                <a:latin typeface="+mn-ea"/>
                <a:ea typeface="+mn-ea"/>
              </a:rPr>
              <a:t>4</a:t>
            </a:r>
            <a:r>
              <a:rPr lang="zh-CN" altLang="zh-CN" sz="1800" dirty="0" smtClean="0">
                <a:solidFill>
                  <a:schemeClr val="tx1"/>
                </a:solidFill>
                <a:latin typeface="+mn-ea"/>
                <a:ea typeface="+mn-ea"/>
              </a:rPr>
              <a:t>、一个资料里有多个文件，如何批量下载？</a:t>
            </a:r>
          </a:p>
          <a:p>
            <a:pPr>
              <a:buNone/>
            </a:pPr>
            <a:r>
              <a:rPr lang="zh-CN" altLang="zh-CN" sz="1800" b="0" dirty="0" smtClean="0">
                <a:solidFill>
                  <a:schemeClr val="tx1"/>
                </a:solidFill>
                <a:latin typeface="+mn-ea"/>
                <a:ea typeface="+mn-ea"/>
              </a:rPr>
              <a:t>答：在页面空白处点击右键，选择“使用迅雷批量下载”。</a:t>
            </a:r>
          </a:p>
          <a:p>
            <a:pPr>
              <a:buNone/>
            </a:pPr>
            <a:r>
              <a:rPr lang="en-US" altLang="zh-CN" sz="1800" dirty="0" smtClean="0">
                <a:solidFill>
                  <a:schemeClr val="tx1"/>
                </a:solidFill>
                <a:latin typeface="+mn-ea"/>
                <a:ea typeface="+mn-ea"/>
              </a:rPr>
              <a:t>5</a:t>
            </a:r>
            <a:r>
              <a:rPr lang="zh-CN" altLang="zh-CN" sz="1800" dirty="0" smtClean="0">
                <a:solidFill>
                  <a:schemeClr val="tx1"/>
                </a:solidFill>
                <a:latin typeface="+mn-ea"/>
                <a:ea typeface="+mn-ea"/>
              </a:rPr>
              <a:t>、下载的资料有问题怎么办？</a:t>
            </a:r>
          </a:p>
          <a:p>
            <a:pPr>
              <a:buNone/>
            </a:pPr>
            <a:r>
              <a:rPr lang="zh-CN" altLang="zh-CN" sz="1800" b="0" dirty="0" smtClean="0">
                <a:solidFill>
                  <a:schemeClr val="tx1"/>
                </a:solidFill>
                <a:latin typeface="+mn-ea"/>
                <a:ea typeface="+mn-ea"/>
              </a:rPr>
              <a:t>答：可以通过页面右下方的“帮助中心”，打电话、发邮件或在线留言给我们，我们会在两个工作日内为大家解决问题 。</a:t>
            </a: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Autofit/>
          </a:bodyPr>
          <a:lstStyle/>
          <a:p>
            <a:r>
              <a:rPr lang="en-US" altLang="zh-CN" sz="10400" dirty="0" smtClean="0">
                <a:solidFill>
                  <a:schemeClr val="bg1"/>
                </a:solidFill>
              </a:rPr>
              <a:t>Thanks</a:t>
            </a:r>
            <a:endParaRPr lang="zh-CN" altLang="en-US" sz="104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87377"/>
            <a:ext cx="9806843" cy="476353"/>
          </a:xfrm>
        </p:spPr>
        <p:txBody>
          <a:bodyPr>
            <a:normAutofit fontScale="90000"/>
          </a:bodyPr>
          <a:lstStyle/>
          <a:p>
            <a:r>
              <a:rPr lang="zh-CN" altLang="en-US" sz="3500" dirty="0" smtClean="0">
                <a:solidFill>
                  <a:srgbClr val="003300"/>
                </a:solidFill>
              </a:rPr>
              <a:t>一</a:t>
            </a:r>
            <a:r>
              <a:rPr lang="en-US" altLang="zh-CN" sz="3500" dirty="0" smtClean="0">
                <a:solidFill>
                  <a:srgbClr val="003300"/>
                </a:solidFill>
              </a:rPr>
              <a:t>.</a:t>
            </a:r>
            <a:r>
              <a:rPr lang="zh-CN" altLang="en-US" sz="3500" dirty="0" smtClean="0">
                <a:solidFill>
                  <a:srgbClr val="003300"/>
                </a:solidFill>
              </a:rPr>
              <a:t>学习库简介</a:t>
            </a:r>
            <a:endParaRPr lang="zh-CN" altLang="en-US" sz="3500" dirty="0">
              <a:solidFill>
                <a:srgbClr val="003300"/>
              </a:solidFill>
            </a:endParaRPr>
          </a:p>
        </p:txBody>
      </p:sp>
      <p:sp>
        <p:nvSpPr>
          <p:cNvPr id="3" name="内容占位符 2"/>
          <p:cNvSpPr>
            <a:spLocks noGrp="1"/>
          </p:cNvSpPr>
          <p:nvPr>
            <p:ph idx="1"/>
          </p:nvPr>
        </p:nvSpPr>
        <p:spPr>
          <a:xfrm>
            <a:off x="557839" y="1116335"/>
            <a:ext cx="10045543" cy="4990084"/>
          </a:xfrm>
        </p:spPr>
        <p:txBody>
          <a:bodyPr>
            <a:noAutofit/>
          </a:bodyPr>
          <a:lstStyle/>
          <a:p>
            <a:pPr>
              <a:buNone/>
            </a:pPr>
            <a:r>
              <a:rPr lang="en-US" altLang="zh-CN" sz="2600" dirty="0" smtClean="0">
                <a:latin typeface="+mn-ea"/>
                <a:ea typeface="+mn-ea"/>
              </a:rPr>
              <a:t>1.1 </a:t>
            </a:r>
            <a:r>
              <a:rPr lang="zh-CN" altLang="en-US" sz="2600" dirty="0" smtClean="0">
                <a:latin typeface="+mn-ea"/>
                <a:ea typeface="+mn-ea"/>
              </a:rPr>
              <a:t>新东方多媒体学习库是什么？</a:t>
            </a:r>
            <a:endParaRPr lang="en-US" altLang="zh-CN" sz="2600" dirty="0" smtClean="0">
              <a:latin typeface="+mn-ea"/>
              <a:ea typeface="+mn-ea"/>
            </a:endParaRPr>
          </a:p>
          <a:p>
            <a:pPr>
              <a:buNone/>
            </a:pPr>
            <a:endParaRPr lang="en-US" altLang="zh-CN" sz="2600" dirty="0" smtClean="0">
              <a:latin typeface="+mn-ea"/>
              <a:ea typeface="+mn-ea"/>
            </a:endParaRPr>
          </a:p>
          <a:p>
            <a:pPr marL="0" indent="0">
              <a:buNone/>
            </a:pPr>
            <a:r>
              <a:rPr lang="en-US" altLang="zh-CN" sz="2000" b="0" dirty="0" smtClean="0">
                <a:solidFill>
                  <a:srgbClr val="003300"/>
                </a:solidFill>
                <a:latin typeface="+mn-ea"/>
                <a:ea typeface="+mn-ea"/>
              </a:rPr>
              <a:t>    </a:t>
            </a:r>
            <a:r>
              <a:rPr lang="zh-CN" altLang="zh-CN" sz="2000" b="0" dirty="0" smtClean="0">
                <a:solidFill>
                  <a:srgbClr val="003300"/>
                </a:solidFill>
                <a:latin typeface="+mn-ea"/>
                <a:ea typeface="+mn-ea"/>
              </a:rPr>
              <a:t>在高校教学改革、高校教学评估及建设学习型社会的大趋势下，</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新东方多媒体学习库</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应运而生。</a:t>
            </a:r>
            <a:r>
              <a:rPr lang="zh-CN" altLang="zh-CN" sz="2000" b="0" dirty="0" smtClean="0">
                <a:solidFill>
                  <a:srgbClr val="FF0000"/>
                </a:solidFill>
                <a:latin typeface="+mn-ea"/>
                <a:ea typeface="+mn-ea"/>
              </a:rPr>
              <a:t>新东方多媒体学习库</a:t>
            </a:r>
            <a:r>
              <a:rPr lang="en-US" altLang="zh-CN" sz="2000" b="0" dirty="0" smtClean="0">
                <a:solidFill>
                  <a:srgbClr val="FF0000"/>
                </a:solidFill>
                <a:latin typeface="+mn-ea"/>
                <a:ea typeface="+mn-ea"/>
              </a:rPr>
              <a:t>(http://library.koolearn.com)</a:t>
            </a:r>
            <a:r>
              <a:rPr lang="zh-CN" altLang="zh-CN" sz="2000" b="0" dirty="0" smtClean="0">
                <a:solidFill>
                  <a:srgbClr val="FF0000"/>
                </a:solidFill>
                <a:latin typeface="+mn-ea"/>
                <a:ea typeface="+mn-ea"/>
              </a:rPr>
              <a:t>是集网络课堂、在线考试、多媒体互动为一体的</a:t>
            </a:r>
            <a:r>
              <a:rPr lang="en-US" altLang="zh-CN" sz="2000" b="0" dirty="0" smtClean="0">
                <a:solidFill>
                  <a:srgbClr val="FF0000"/>
                </a:solidFill>
                <a:latin typeface="+mn-ea"/>
                <a:ea typeface="+mn-ea"/>
              </a:rPr>
              <a:t>“</a:t>
            </a:r>
            <a:r>
              <a:rPr lang="zh-CN" altLang="zh-CN" sz="2000" b="0" dirty="0" smtClean="0">
                <a:solidFill>
                  <a:srgbClr val="FF0000"/>
                </a:solidFill>
                <a:latin typeface="+mn-ea"/>
                <a:ea typeface="+mn-ea"/>
              </a:rPr>
              <a:t>一站式</a:t>
            </a:r>
            <a:r>
              <a:rPr lang="en-US" altLang="zh-CN" sz="2000" b="0" dirty="0" smtClean="0">
                <a:solidFill>
                  <a:srgbClr val="FF0000"/>
                </a:solidFill>
                <a:latin typeface="+mn-ea"/>
                <a:ea typeface="+mn-ea"/>
              </a:rPr>
              <a:t>”</a:t>
            </a:r>
            <a:r>
              <a:rPr lang="zh-CN" altLang="zh-CN" sz="2000" b="0" dirty="0" smtClean="0">
                <a:solidFill>
                  <a:srgbClr val="FF0000"/>
                </a:solidFill>
                <a:latin typeface="+mn-ea"/>
                <a:ea typeface="+mn-ea"/>
              </a:rPr>
              <a:t>综合学习平台。</a:t>
            </a:r>
            <a:r>
              <a:rPr lang="zh-CN" altLang="zh-CN" sz="2000" b="0" dirty="0" smtClean="0">
                <a:solidFill>
                  <a:srgbClr val="003300"/>
                </a:solidFill>
                <a:latin typeface="+mn-ea"/>
                <a:ea typeface="+mn-ea"/>
              </a:rPr>
              <a:t>该平台依托于新东方教育科技集团的强大师资力量与教学资源，拥有中国最先进的教学内容开发与制作团队，并结合网络学习的先进理念及信息化技术手段，致力于为高校在校大学生提供卓越的个性化、互动化、智能化的在线学习体验。</a:t>
            </a:r>
            <a:endParaRPr lang="en-US" altLang="zh-CN" sz="2000" b="0" dirty="0" smtClean="0">
              <a:solidFill>
                <a:srgbClr val="003300"/>
              </a:solidFill>
              <a:latin typeface="+mn-ea"/>
              <a:ea typeface="+mn-ea"/>
            </a:endParaRPr>
          </a:p>
          <a:p>
            <a:pPr marL="0" indent="0">
              <a:buNone/>
            </a:pPr>
            <a:endParaRPr lang="zh-CN" altLang="zh-CN" sz="2000" b="0" dirty="0">
              <a:solidFill>
                <a:srgbClr val="003300"/>
              </a:solidFill>
              <a:latin typeface="+mn-ea"/>
              <a:ea typeface="+mn-ea"/>
            </a:endParaRPr>
          </a:p>
          <a:p>
            <a:pPr marL="0" indent="0">
              <a:buNone/>
            </a:pPr>
            <a:r>
              <a:rPr lang="zh-CN" altLang="zh-CN" sz="2000" b="0" dirty="0" smtClean="0">
                <a:solidFill>
                  <a:srgbClr val="003300"/>
                </a:solidFill>
                <a:latin typeface="+mn-ea"/>
                <a:ea typeface="+mn-ea"/>
              </a:rPr>
              <a:t>　</a:t>
            </a:r>
            <a:r>
              <a:rPr lang="en-US" altLang="zh-CN" sz="2000" b="0" dirty="0" smtClean="0">
                <a:solidFill>
                  <a:srgbClr val="003300"/>
                </a:solidFill>
                <a:latin typeface="+mn-ea"/>
                <a:ea typeface="+mn-ea"/>
              </a:rPr>
              <a:t>  </a:t>
            </a:r>
            <a:r>
              <a:rPr lang="zh-CN" altLang="zh-CN" sz="2000" b="0" dirty="0" smtClean="0">
                <a:solidFill>
                  <a:srgbClr val="003300"/>
                </a:solidFill>
                <a:latin typeface="+mn-ea"/>
                <a:ea typeface="+mn-ea"/>
              </a:rPr>
              <a:t>新东方在线推出的</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新东方多媒体学习库</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包含四六级、考研、出国留学、应用外语、实用技能、求职指导、职业认证和公务员等八大类别，能满足</a:t>
            </a:r>
            <a:r>
              <a:rPr lang="zh-CN" altLang="en-US" sz="2000" b="0" dirty="0" smtClean="0">
                <a:solidFill>
                  <a:srgbClr val="003300"/>
                </a:solidFill>
                <a:latin typeface="+mn-ea"/>
                <a:ea typeface="+mn-ea"/>
              </a:rPr>
              <a:t>不同</a:t>
            </a:r>
            <a:r>
              <a:rPr lang="zh-CN" altLang="zh-CN" sz="2000" b="0" dirty="0" smtClean="0">
                <a:solidFill>
                  <a:srgbClr val="003300"/>
                </a:solidFill>
                <a:latin typeface="+mn-ea"/>
                <a:ea typeface="+mn-ea"/>
              </a:rPr>
              <a:t>读者学习需求，并且课程全部都是由新东方在线名师倾力讲解并经过后期多媒体技术制作而成的互动性极强的音频、视频形式的教学课程，除丰富的网络课程外，新东方多媒体学习库还提供大量学习服务，包括考试中心、励志视频、最新学习资讯、学习互动、内部资料下载等。新东方多媒体学习库在高校图书馆的广泛使用，既满足了广大师生便捷获取新东方在线优质资源的需求，又帮助高校提升教学服务水平，助力高校教育改革工程。</a:t>
            </a:r>
          </a:p>
          <a:p>
            <a:pPr marL="0" indent="0">
              <a:buNone/>
            </a:pPr>
            <a:endParaRPr lang="zh-CN" altLang="zh-CN" sz="2000" b="0" dirty="0">
              <a:solidFill>
                <a:srgbClr val="003300"/>
              </a:solidFill>
              <a:latin typeface="+mn-ea"/>
              <a:ea typeface="+mn-ea"/>
            </a:endParaRPr>
          </a:p>
          <a:p>
            <a:pPr>
              <a:buNone/>
            </a:pPr>
            <a:endParaRPr lang="en-US" altLang="zh-CN" sz="2200" dirty="0" smtClean="0">
              <a:solidFill>
                <a:schemeClr val="tx1"/>
              </a:solidFill>
              <a:latin typeface="+mn-ea"/>
              <a:ea typeface="+mn-ea"/>
            </a:endParaRPr>
          </a:p>
        </p:txBody>
      </p:sp>
      <p:cxnSp>
        <p:nvCxnSpPr>
          <p:cNvPr id="4"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7299" y="1001907"/>
            <a:ext cx="10045543" cy="4990084"/>
          </a:xfrm>
        </p:spPr>
        <p:txBody>
          <a:bodyPr>
            <a:normAutofit/>
          </a:bodyPr>
          <a:lstStyle/>
          <a:p>
            <a:pPr>
              <a:buNone/>
            </a:pPr>
            <a:r>
              <a:rPr lang="en-US" altLang="zh-CN" sz="3000" dirty="0" smtClean="0"/>
              <a:t>1.2 </a:t>
            </a:r>
            <a:r>
              <a:rPr lang="zh-CN" altLang="en-US" sz="3000" dirty="0" smtClean="0"/>
              <a:t>新</a:t>
            </a:r>
            <a:r>
              <a:rPr lang="zh-CN" altLang="en-US" sz="3000" dirty="0"/>
              <a:t>东方</a:t>
            </a:r>
            <a:r>
              <a:rPr lang="zh-CN" altLang="en-US" sz="3000" dirty="0" smtClean="0"/>
              <a:t>多媒体</a:t>
            </a:r>
            <a:r>
              <a:rPr lang="zh-CN" altLang="en-US" sz="3000" dirty="0"/>
              <a:t>学习</a:t>
            </a:r>
            <a:r>
              <a:rPr lang="zh-CN" altLang="en-US" sz="3000" dirty="0" smtClean="0"/>
              <a:t>库能做什么？</a:t>
            </a:r>
            <a:endParaRPr lang="en-US" altLang="zh-CN" sz="3000" dirty="0" smtClean="0"/>
          </a:p>
          <a:p>
            <a:pPr>
              <a:buNone/>
            </a:pPr>
            <a:endParaRPr lang="en-US" altLang="zh-CN" sz="30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图示 6"/>
          <p:cNvGraphicFramePr/>
          <p:nvPr>
            <p:extLst>
              <p:ext uri="{D42A27DB-BD31-4B8C-83A1-F6EECF244321}">
                <p14:modId xmlns:p14="http://schemas.microsoft.com/office/powerpoint/2010/main" xmlns="" val="3387976523"/>
              </p:ext>
            </p:extLst>
          </p:nvPr>
        </p:nvGraphicFramePr>
        <p:xfrm>
          <a:off x="996357" y="1692399"/>
          <a:ext cx="9248730" cy="493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01907"/>
            <a:ext cx="10045543" cy="5636843"/>
          </a:xfrm>
        </p:spPr>
        <p:txBody>
          <a:bodyPr>
            <a:normAutofit/>
          </a:bodyPr>
          <a:lstStyle/>
          <a:p>
            <a:pPr>
              <a:buNone/>
            </a:pPr>
            <a:r>
              <a:rPr lang="en-US" altLang="zh-CN" sz="3000" dirty="0" smtClean="0"/>
              <a:t>1.3 </a:t>
            </a:r>
            <a:r>
              <a:rPr lang="zh-CN" altLang="en-US" sz="3000" dirty="0" smtClean="0"/>
              <a:t>为什么选择新</a:t>
            </a:r>
            <a:r>
              <a:rPr lang="zh-CN" altLang="en-US" sz="3000" dirty="0"/>
              <a:t>东方多媒体学习</a:t>
            </a:r>
            <a:r>
              <a:rPr lang="zh-CN" altLang="en-US" sz="3000" dirty="0" smtClean="0"/>
              <a:t>库？</a:t>
            </a:r>
            <a:endParaRPr lang="en-US" altLang="zh-CN" sz="3000" dirty="0" smtClean="0"/>
          </a:p>
          <a:p>
            <a:pPr>
              <a:buNone/>
            </a:pPr>
            <a:r>
              <a:rPr lang="en-US" altLang="zh-CN" sz="1700" b="0" dirty="0" smtClean="0">
                <a:solidFill>
                  <a:srgbClr val="003300"/>
                </a:solidFill>
              </a:rPr>
              <a:t>    </a:t>
            </a:r>
            <a:r>
              <a:rPr lang="zh-CN" altLang="zh-CN" sz="1700" b="0" dirty="0" smtClean="0">
                <a:solidFill>
                  <a:srgbClr val="003300"/>
                </a:solidFill>
              </a:rPr>
              <a:t>新东方多媒体学习库自</a:t>
            </a:r>
            <a:r>
              <a:rPr lang="en-US" altLang="zh-CN" sz="1700" b="0" dirty="0" smtClean="0">
                <a:solidFill>
                  <a:srgbClr val="003300"/>
                </a:solidFill>
              </a:rPr>
              <a:t>2005</a:t>
            </a:r>
            <a:r>
              <a:rPr lang="zh-CN" altLang="zh-CN" sz="1700" b="0" dirty="0" smtClean="0">
                <a:solidFill>
                  <a:srgbClr val="003300"/>
                </a:solidFill>
              </a:rPr>
              <a:t>年上线以来，凭借强大的品牌保障、独特的教学风格、极强的资源</a:t>
            </a:r>
            <a:endParaRPr lang="en-US" altLang="zh-CN" sz="1700" b="0" dirty="0" smtClean="0">
              <a:solidFill>
                <a:srgbClr val="003300"/>
              </a:solidFill>
            </a:endParaRPr>
          </a:p>
          <a:p>
            <a:pPr>
              <a:buNone/>
            </a:pPr>
            <a:r>
              <a:rPr lang="zh-CN" altLang="zh-CN" sz="1700" b="0" dirty="0" smtClean="0">
                <a:solidFill>
                  <a:srgbClr val="003300"/>
                </a:solidFill>
              </a:rPr>
              <a:t>互动性、</a:t>
            </a:r>
            <a:r>
              <a:rPr lang="zh-CN" altLang="en-US" sz="1700" b="0" dirty="0" smtClean="0">
                <a:solidFill>
                  <a:srgbClr val="003300"/>
                </a:solidFill>
              </a:rPr>
              <a:t>优质的</a:t>
            </a:r>
            <a:r>
              <a:rPr lang="zh-CN" altLang="zh-CN" sz="1700" b="0" dirty="0" smtClean="0">
                <a:solidFill>
                  <a:srgbClr val="003300"/>
                </a:solidFill>
              </a:rPr>
              <a:t>服务和先进的技术，深受广大用户好评！</a:t>
            </a:r>
            <a:endParaRPr lang="en-US" altLang="zh-CN" sz="1700" b="0" dirty="0" smtClean="0">
              <a:solidFill>
                <a:srgbClr val="003300"/>
              </a:solidFill>
            </a:endParaRPr>
          </a:p>
          <a:p>
            <a:pPr>
              <a:buNone/>
            </a:pPr>
            <a:endParaRPr lang="en-US" altLang="zh-CN" sz="1700" b="0" dirty="0" smtClean="0">
              <a:solidFill>
                <a:srgbClr val="003300"/>
              </a:solidFill>
            </a:endParaRPr>
          </a:p>
          <a:p>
            <a:pPr>
              <a:buNone/>
            </a:pPr>
            <a:endParaRPr lang="en-US" altLang="zh-CN" sz="1700" b="0" dirty="0" smtClean="0">
              <a:solidFill>
                <a:srgbClr val="003300"/>
              </a:solidFill>
            </a:endParaRPr>
          </a:p>
          <a:p>
            <a:pPr>
              <a:buNone/>
            </a:pPr>
            <a:endParaRPr lang="zh-CN" altLang="en-US" sz="17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七边形 7"/>
          <p:cNvSpPr/>
          <p:nvPr/>
        </p:nvSpPr>
        <p:spPr>
          <a:xfrm>
            <a:off x="797030" y="2351574"/>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1</a:t>
            </a:r>
            <a:endParaRPr lang="zh-CN" altLang="en-US" dirty="0"/>
          </a:p>
        </p:txBody>
      </p:sp>
      <p:sp>
        <p:nvSpPr>
          <p:cNvPr id="9" name="TextBox 8"/>
          <p:cNvSpPr txBox="1"/>
          <p:nvPr/>
        </p:nvSpPr>
        <p:spPr>
          <a:xfrm>
            <a:off x="1434873" y="2351572"/>
            <a:ext cx="9328461" cy="407206"/>
          </a:xfrm>
          <a:prstGeom prst="rect">
            <a:avLst/>
          </a:prstGeom>
          <a:noFill/>
        </p:spPr>
        <p:txBody>
          <a:bodyPr wrap="square" lIns="99121" tIns="49560" rIns="99121" bIns="49560" rtlCol="0">
            <a:spAutoFit/>
          </a:bodyPr>
          <a:lstStyle/>
          <a:p>
            <a:r>
              <a:rPr lang="zh-CN" altLang="en-US" b="1" dirty="0" smtClean="0"/>
              <a:t>品牌保证</a:t>
            </a:r>
            <a:r>
              <a:rPr lang="zh-CN" altLang="en-US" sz="1500" dirty="0" smtClean="0"/>
              <a:t>：</a:t>
            </a:r>
            <a:r>
              <a:rPr lang="zh-CN" altLang="en-US" dirty="0" smtClean="0"/>
              <a:t>依托新东方在线强大的师资资源，凭借多年教学经验及优质的服务。</a:t>
            </a:r>
            <a:endParaRPr lang="zh-CN" altLang="en-US" dirty="0"/>
          </a:p>
        </p:txBody>
      </p:sp>
      <p:sp>
        <p:nvSpPr>
          <p:cNvPr id="10" name="七边形 9"/>
          <p:cNvSpPr/>
          <p:nvPr/>
        </p:nvSpPr>
        <p:spPr>
          <a:xfrm>
            <a:off x="797030" y="2986711"/>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2</a:t>
            </a:r>
            <a:endParaRPr lang="zh-CN" altLang="en-US" dirty="0"/>
          </a:p>
        </p:txBody>
      </p:sp>
      <p:sp>
        <p:nvSpPr>
          <p:cNvPr id="11" name="TextBox 10"/>
          <p:cNvSpPr txBox="1"/>
          <p:nvPr/>
        </p:nvSpPr>
        <p:spPr>
          <a:xfrm>
            <a:off x="1434873" y="2986711"/>
            <a:ext cx="9328461" cy="1323418"/>
          </a:xfrm>
          <a:prstGeom prst="rect">
            <a:avLst/>
          </a:prstGeom>
          <a:noFill/>
        </p:spPr>
        <p:txBody>
          <a:bodyPr wrap="square" lIns="99121" tIns="49560" rIns="99121" bIns="49560" rtlCol="0">
            <a:spAutoFit/>
          </a:bodyPr>
          <a:lstStyle/>
          <a:p>
            <a:r>
              <a:rPr lang="zh-CN" altLang="en-US" b="1" dirty="0" smtClean="0"/>
              <a:t>独特的教学风格：</a:t>
            </a:r>
            <a:r>
              <a:rPr lang="zh-CN" altLang="zh-CN" dirty="0" smtClean="0"/>
              <a:t>秉承新东方在线特有的激情、幽默教学风格，课程内容紧扣学生实际需要，注重实践运用。</a:t>
            </a:r>
          </a:p>
          <a:p>
            <a:endParaRPr lang="en-US" altLang="zh-CN" dirty="0" smtClean="0"/>
          </a:p>
          <a:p>
            <a:endParaRPr lang="zh-CN" altLang="en-US" dirty="0"/>
          </a:p>
        </p:txBody>
      </p:sp>
      <p:sp>
        <p:nvSpPr>
          <p:cNvPr id="12" name="七边形 11"/>
          <p:cNvSpPr/>
          <p:nvPr/>
        </p:nvSpPr>
        <p:spPr>
          <a:xfrm>
            <a:off x="797030" y="3621848"/>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3</a:t>
            </a:r>
            <a:endParaRPr lang="zh-CN" altLang="en-US" dirty="0"/>
          </a:p>
        </p:txBody>
      </p:sp>
      <p:sp>
        <p:nvSpPr>
          <p:cNvPr id="13" name="TextBox 12"/>
          <p:cNvSpPr txBox="1"/>
          <p:nvPr/>
        </p:nvSpPr>
        <p:spPr>
          <a:xfrm>
            <a:off x="1434873" y="3621847"/>
            <a:ext cx="9408191" cy="1018014"/>
          </a:xfrm>
          <a:prstGeom prst="rect">
            <a:avLst/>
          </a:prstGeom>
          <a:noFill/>
        </p:spPr>
        <p:txBody>
          <a:bodyPr wrap="square" lIns="99121" tIns="49560" rIns="99121" bIns="49560" rtlCol="0">
            <a:spAutoFit/>
          </a:bodyPr>
          <a:lstStyle/>
          <a:p>
            <a:r>
              <a:rPr lang="zh-CN" altLang="en-US" b="1" dirty="0" smtClean="0"/>
              <a:t>资源互动性强：</a:t>
            </a:r>
            <a:r>
              <a:rPr lang="zh-CN" altLang="zh-CN" dirty="0" smtClean="0"/>
              <a:t>课程主要为</a:t>
            </a:r>
            <a:r>
              <a:rPr lang="en-US" altLang="zh-CN" dirty="0" smtClean="0"/>
              <a:t>flash</a:t>
            </a:r>
            <a:r>
              <a:rPr lang="zh-CN" altLang="zh-CN" dirty="0" smtClean="0"/>
              <a:t>、视频、音频等先进的课件制作手段制作而成，具有极强的互动性，保障学习效果。</a:t>
            </a:r>
          </a:p>
          <a:p>
            <a:endParaRPr lang="zh-CN" altLang="en-US" dirty="0"/>
          </a:p>
        </p:txBody>
      </p:sp>
      <p:sp>
        <p:nvSpPr>
          <p:cNvPr id="14" name="七边形 13"/>
          <p:cNvSpPr/>
          <p:nvPr/>
        </p:nvSpPr>
        <p:spPr>
          <a:xfrm>
            <a:off x="797030" y="4336378"/>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4</a:t>
            </a:r>
            <a:endParaRPr lang="zh-CN" altLang="en-US" dirty="0"/>
          </a:p>
        </p:txBody>
      </p:sp>
      <p:sp>
        <p:nvSpPr>
          <p:cNvPr id="15" name="TextBox 14"/>
          <p:cNvSpPr txBox="1"/>
          <p:nvPr/>
        </p:nvSpPr>
        <p:spPr>
          <a:xfrm>
            <a:off x="1434874" y="4336377"/>
            <a:ext cx="9487922" cy="1018014"/>
          </a:xfrm>
          <a:prstGeom prst="rect">
            <a:avLst/>
          </a:prstGeom>
          <a:noFill/>
        </p:spPr>
        <p:txBody>
          <a:bodyPr wrap="square" lIns="99121" tIns="49560" rIns="99121" bIns="49560" rtlCol="0">
            <a:spAutoFit/>
          </a:bodyPr>
          <a:lstStyle/>
          <a:p>
            <a:r>
              <a:rPr lang="zh-CN" altLang="en-US" b="1" dirty="0" smtClean="0"/>
              <a:t>更新及时：</a:t>
            </a:r>
            <a:r>
              <a:rPr lang="zh-CN" altLang="zh-CN" dirty="0" smtClean="0"/>
              <a:t>根据最新教育政策、考试大纲以及广大学生的最新需求及时更新课程</a:t>
            </a:r>
            <a:r>
              <a:rPr lang="zh-CN" altLang="en-US" dirty="0" smtClean="0"/>
              <a:t>及服务</a:t>
            </a:r>
            <a:r>
              <a:rPr lang="zh-CN" altLang="zh-CN" dirty="0" smtClean="0"/>
              <a:t>。</a:t>
            </a:r>
          </a:p>
          <a:p>
            <a:endParaRPr lang="zh-CN" altLang="en-US" dirty="0"/>
          </a:p>
        </p:txBody>
      </p:sp>
      <p:sp>
        <p:nvSpPr>
          <p:cNvPr id="16" name="七边形 15"/>
          <p:cNvSpPr/>
          <p:nvPr/>
        </p:nvSpPr>
        <p:spPr>
          <a:xfrm>
            <a:off x="797030" y="5130299"/>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5</a:t>
            </a:r>
            <a:endParaRPr lang="zh-CN" altLang="en-US" dirty="0"/>
          </a:p>
        </p:txBody>
      </p:sp>
      <p:sp>
        <p:nvSpPr>
          <p:cNvPr id="17" name="TextBox 16"/>
          <p:cNvSpPr txBox="1"/>
          <p:nvPr/>
        </p:nvSpPr>
        <p:spPr>
          <a:xfrm>
            <a:off x="1434873" y="5130299"/>
            <a:ext cx="9408191" cy="712610"/>
          </a:xfrm>
          <a:prstGeom prst="rect">
            <a:avLst/>
          </a:prstGeom>
          <a:noFill/>
        </p:spPr>
        <p:txBody>
          <a:bodyPr wrap="square" lIns="99121" tIns="49560" rIns="99121" bIns="49560" rtlCol="0">
            <a:spAutoFit/>
          </a:bodyPr>
          <a:lstStyle/>
          <a:p>
            <a:r>
              <a:rPr lang="zh-CN" altLang="en-US" b="1" dirty="0" smtClean="0"/>
              <a:t>特色服务：</a:t>
            </a:r>
            <a:r>
              <a:rPr lang="zh-CN" altLang="zh-CN" dirty="0" smtClean="0"/>
              <a:t>完善的在线答疑互动、</a:t>
            </a:r>
            <a:r>
              <a:rPr lang="zh-CN" altLang="en-US" dirty="0" smtClean="0"/>
              <a:t>励志视频</a:t>
            </a:r>
            <a:r>
              <a:rPr lang="zh-CN" altLang="zh-CN" dirty="0" smtClean="0"/>
              <a:t>、口语训练、学习资讯</a:t>
            </a:r>
            <a:r>
              <a:rPr lang="en-US" altLang="zh-CN" dirty="0" smtClean="0"/>
              <a:t>/</a:t>
            </a:r>
            <a:r>
              <a:rPr lang="zh-CN" altLang="en-US" dirty="0" smtClean="0"/>
              <a:t>资料</a:t>
            </a:r>
            <a:r>
              <a:rPr lang="zh-CN" altLang="zh-CN" dirty="0" smtClean="0"/>
              <a:t>等服务</a:t>
            </a:r>
          </a:p>
          <a:p>
            <a:endParaRPr lang="zh-CN" altLang="en-US" b="1" dirty="0"/>
          </a:p>
        </p:txBody>
      </p:sp>
      <p:sp>
        <p:nvSpPr>
          <p:cNvPr id="18" name="七边形 17"/>
          <p:cNvSpPr/>
          <p:nvPr/>
        </p:nvSpPr>
        <p:spPr>
          <a:xfrm>
            <a:off x="797030" y="5924221"/>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6</a:t>
            </a:r>
            <a:endParaRPr lang="zh-CN" altLang="en-US" dirty="0"/>
          </a:p>
        </p:txBody>
      </p:sp>
      <p:sp>
        <p:nvSpPr>
          <p:cNvPr id="19" name="TextBox 18"/>
          <p:cNvSpPr txBox="1"/>
          <p:nvPr/>
        </p:nvSpPr>
        <p:spPr>
          <a:xfrm>
            <a:off x="1434873" y="5924220"/>
            <a:ext cx="9567653" cy="1018014"/>
          </a:xfrm>
          <a:prstGeom prst="rect">
            <a:avLst/>
          </a:prstGeom>
          <a:noFill/>
        </p:spPr>
        <p:txBody>
          <a:bodyPr wrap="square" lIns="99121" tIns="49560" rIns="99121" bIns="49560" rtlCol="0">
            <a:spAutoFit/>
          </a:bodyPr>
          <a:lstStyle/>
          <a:p>
            <a:r>
              <a:rPr lang="zh-CN" altLang="en-US" b="1" dirty="0" smtClean="0"/>
              <a:t>版权保护：</a:t>
            </a:r>
            <a:r>
              <a:rPr lang="zh-CN" altLang="zh-CN" dirty="0" smtClean="0"/>
              <a:t>所有课程都是自主研发、或者和合作机构开发研制，同时受美国</a:t>
            </a:r>
            <a:r>
              <a:rPr lang="en-US" altLang="zh-CN" dirty="0" smtClean="0"/>
              <a:t>404</a:t>
            </a:r>
            <a:r>
              <a:rPr lang="zh-CN" altLang="zh-CN" dirty="0" smtClean="0"/>
              <a:t>法案的严格控制；在版权方面，不存在任何法律风险。</a:t>
            </a:r>
          </a:p>
          <a:p>
            <a:endParaRPr lang="zh-CN" altLang="en-US" dirty="0"/>
          </a:p>
        </p:txBody>
      </p:sp>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8871" y="525554"/>
            <a:ext cx="10045543" cy="5636843"/>
          </a:xfrm>
        </p:spPr>
        <p:txBody>
          <a:bodyPr>
            <a:normAutofit/>
          </a:bodyPr>
          <a:lstStyle/>
          <a:p>
            <a:pPr>
              <a:buNone/>
            </a:pPr>
            <a:r>
              <a:rPr lang="en-US" altLang="zh-CN" sz="3000" dirty="0" smtClean="0"/>
              <a:t>1.4 </a:t>
            </a:r>
            <a:r>
              <a:rPr lang="zh-CN" altLang="en-US" sz="3000" dirty="0" smtClean="0"/>
              <a:t>学习库</a:t>
            </a:r>
            <a:endParaRPr lang="en-US" altLang="zh-CN" sz="3000" dirty="0" smtClean="0"/>
          </a:p>
          <a:p>
            <a:pPr>
              <a:buNone/>
            </a:pPr>
            <a:r>
              <a:rPr lang="zh-CN" altLang="en-US" sz="3000" dirty="0" smtClean="0"/>
              <a:t>网站结构</a:t>
            </a:r>
            <a:endParaRPr lang="en-US" altLang="zh-CN" sz="3000" dirty="0" smtClean="0"/>
          </a:p>
          <a:p>
            <a:pPr>
              <a:buNone/>
            </a:pPr>
            <a:endParaRPr lang="en-US" altLang="zh-CN" sz="1700" b="0" dirty="0" smtClean="0">
              <a:solidFill>
                <a:srgbClr val="003300"/>
              </a:solidFill>
            </a:endParaRPr>
          </a:p>
          <a:p>
            <a:pPr>
              <a:buNone/>
            </a:pPr>
            <a:endParaRPr lang="en-US" altLang="zh-CN" sz="1700" b="0" dirty="0" smtClean="0">
              <a:solidFill>
                <a:srgbClr val="003300"/>
              </a:solidFill>
            </a:endParaRPr>
          </a:p>
          <a:p>
            <a:pPr>
              <a:buNone/>
            </a:pPr>
            <a:endParaRPr lang="zh-CN" altLang="en-US" sz="1700" dirty="0"/>
          </a:p>
        </p:txBody>
      </p:sp>
      <p:pic>
        <p:nvPicPr>
          <p:cNvPr id="2" name="Picture 2"/>
          <p:cNvPicPr>
            <a:picLocks noChangeAspect="1" noChangeArrowheads="1"/>
          </p:cNvPicPr>
          <p:nvPr/>
        </p:nvPicPr>
        <p:blipFill>
          <a:blip r:embed="rId2" cstate="print"/>
          <a:srcRect/>
          <a:stretch>
            <a:fillRect/>
          </a:stretch>
        </p:blipFill>
        <p:spPr bwMode="auto">
          <a:xfrm>
            <a:off x="3204592" y="72008"/>
            <a:ext cx="7128792" cy="6948983"/>
          </a:xfrm>
          <a:prstGeom prst="rect">
            <a:avLst/>
          </a:prstGeom>
          <a:noFill/>
          <a:ln w="9525">
            <a:noFill/>
            <a:miter lim="800000"/>
            <a:headEnd/>
            <a:tailEnd/>
          </a:ln>
        </p:spPr>
      </p:pic>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256" y="1001907"/>
            <a:ext cx="3888432"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登陆后首页</a:t>
            </a:r>
            <a:endParaRPr lang="en-US" altLang="zh-CN" sz="2400" dirty="0" smtClean="0"/>
          </a:p>
          <a:p>
            <a:pPr>
              <a:buNone/>
            </a:pPr>
            <a:endParaRPr lang="en-US" altLang="zh-CN" sz="2400" b="0" dirty="0" smtClean="0">
              <a:solidFill>
                <a:schemeClr val="tx1"/>
              </a:solidFill>
            </a:endParaRPr>
          </a:p>
          <a:p>
            <a:pPr>
              <a:buNone/>
            </a:pPr>
            <a:r>
              <a:rPr lang="zh-CN" altLang="en-US" sz="2400" dirty="0" smtClean="0">
                <a:solidFill>
                  <a:schemeClr val="tx1"/>
                </a:solidFill>
                <a:latin typeface="+mj-ea"/>
                <a:ea typeface="+mj-ea"/>
              </a:rPr>
              <a:t>作用：</a:t>
            </a:r>
            <a:endParaRPr lang="en-US" altLang="zh-CN" sz="240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en-US" sz="2400" b="0" dirty="0" smtClean="0">
                <a:solidFill>
                  <a:schemeClr val="tx1"/>
                </a:solidFill>
                <a:latin typeface="+mj-ea"/>
                <a:ea typeface="+mj-ea"/>
              </a:rPr>
              <a:t>帮助学员了解网站</a:t>
            </a:r>
            <a:endParaRPr lang="en-US" altLang="zh-CN" sz="2400" b="0" dirty="0" smtClean="0">
              <a:solidFill>
                <a:schemeClr val="tx1"/>
              </a:solidFill>
              <a:latin typeface="+mj-ea"/>
              <a:ea typeface="+mj-ea"/>
            </a:endParaRPr>
          </a:p>
          <a:p>
            <a:pPr>
              <a:buNone/>
            </a:pPr>
            <a:r>
              <a:rPr lang="zh-CN" altLang="en-US" sz="2400" b="0" dirty="0" smtClean="0">
                <a:solidFill>
                  <a:schemeClr val="tx1"/>
                </a:solidFill>
                <a:latin typeface="+mj-ea"/>
                <a:ea typeface="+mj-ea"/>
              </a:rPr>
              <a:t>  引导学员快速学习</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en-US" sz="2400" b="0" dirty="0" smtClean="0">
                <a:solidFill>
                  <a:schemeClr val="tx1"/>
                </a:solidFill>
                <a:latin typeface="+mj-ea"/>
                <a:ea typeface="+mj-ea"/>
              </a:rPr>
              <a:t>详细如右图所示：</a:t>
            </a:r>
            <a:endParaRPr lang="en-US" altLang="zh-CN" sz="24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srcRect/>
          <a:stretch>
            <a:fillRect/>
          </a:stretch>
        </p:blipFill>
        <p:spPr bwMode="auto">
          <a:xfrm>
            <a:off x="4212704" y="1001906"/>
            <a:ext cx="3986577" cy="6364063"/>
          </a:xfrm>
          <a:prstGeom prst="rect">
            <a:avLst/>
          </a:prstGeom>
          <a:noFill/>
          <a:ln w="9525">
            <a:noFill/>
            <a:miter lim="800000"/>
            <a:headEnd/>
            <a:tailEnd/>
          </a:ln>
        </p:spPr>
      </p:pic>
      <p:sp>
        <p:nvSpPr>
          <p:cNvPr id="7" name="圆角矩形标注 6"/>
          <p:cNvSpPr/>
          <p:nvPr/>
        </p:nvSpPr>
        <p:spPr>
          <a:xfrm>
            <a:off x="7957120" y="1404367"/>
            <a:ext cx="3008686" cy="409845"/>
          </a:xfrm>
          <a:prstGeom prst="wedgeRoundRectCallout">
            <a:avLst>
              <a:gd name="adj1" fmla="val -89315"/>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b="1" dirty="0" smtClean="0">
                <a:solidFill>
                  <a:srgbClr val="3333FF"/>
                </a:solidFill>
              </a:rPr>
              <a:t>学习引导：</a:t>
            </a:r>
            <a:r>
              <a:rPr lang="zh-CN" altLang="en-US" sz="1200" dirty="0" smtClean="0">
                <a:solidFill>
                  <a:srgbClr val="3333FF"/>
                </a:solidFill>
              </a:rPr>
              <a:t>全站热门内容引导</a:t>
            </a:r>
          </a:p>
        </p:txBody>
      </p:sp>
      <p:sp>
        <p:nvSpPr>
          <p:cNvPr id="8" name="圆角矩形标注 7"/>
          <p:cNvSpPr/>
          <p:nvPr/>
        </p:nvSpPr>
        <p:spPr>
          <a:xfrm>
            <a:off x="7957120" y="3708623"/>
            <a:ext cx="3008686" cy="409845"/>
          </a:xfrm>
          <a:prstGeom prst="wedgeRoundRectCallout">
            <a:avLst>
              <a:gd name="adj1" fmla="val -95886"/>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b="1" dirty="0" smtClean="0">
                <a:solidFill>
                  <a:srgbClr val="3333FF"/>
                </a:solidFill>
              </a:rPr>
              <a:t>听课引导：</a:t>
            </a:r>
            <a:r>
              <a:rPr lang="zh-CN" altLang="en-US" sz="1200" dirty="0" smtClean="0">
                <a:solidFill>
                  <a:srgbClr val="3333FF"/>
                </a:solidFill>
              </a:rPr>
              <a:t>无明确学习目的新学员去听课</a:t>
            </a:r>
          </a:p>
        </p:txBody>
      </p:sp>
      <p:sp>
        <p:nvSpPr>
          <p:cNvPr id="9" name="圆角矩形标注 8"/>
          <p:cNvSpPr/>
          <p:nvPr/>
        </p:nvSpPr>
        <p:spPr>
          <a:xfrm>
            <a:off x="7957120" y="2844527"/>
            <a:ext cx="3008686" cy="409845"/>
          </a:xfrm>
          <a:prstGeom prst="wedgeRoundRectCallout">
            <a:avLst>
              <a:gd name="adj1" fmla="val -73676"/>
              <a:gd name="adj2" fmla="val 55902"/>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dirty="0" smtClean="0">
                <a:solidFill>
                  <a:srgbClr val="3333FF"/>
                </a:solidFill>
              </a:rPr>
              <a:t>快速了解特色服务</a:t>
            </a:r>
          </a:p>
        </p:txBody>
      </p:sp>
      <p:sp>
        <p:nvSpPr>
          <p:cNvPr id="10" name="圆角矩形标注 9"/>
          <p:cNvSpPr/>
          <p:nvPr/>
        </p:nvSpPr>
        <p:spPr>
          <a:xfrm>
            <a:off x="7957120" y="5004767"/>
            <a:ext cx="3008686" cy="409845"/>
          </a:xfrm>
          <a:prstGeom prst="wedgeRoundRectCallout">
            <a:avLst>
              <a:gd name="adj1" fmla="val -95886"/>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b="1" dirty="0" smtClean="0">
                <a:solidFill>
                  <a:srgbClr val="3333FF"/>
                </a:solidFill>
              </a:rPr>
              <a:t>服务引导：</a:t>
            </a:r>
            <a:r>
              <a:rPr lang="zh-CN" altLang="en-US" sz="1200" dirty="0" smtClean="0">
                <a:solidFill>
                  <a:srgbClr val="3333FF"/>
                </a:solidFill>
              </a:rPr>
              <a:t>热门视频吸引新学员目光</a:t>
            </a:r>
          </a:p>
        </p:txBody>
      </p:sp>
      <p:sp>
        <p:nvSpPr>
          <p:cNvPr id="11" name="圆角矩形 10"/>
          <p:cNvSpPr/>
          <p:nvPr/>
        </p:nvSpPr>
        <p:spPr>
          <a:xfrm>
            <a:off x="4212704" y="3924647"/>
            <a:ext cx="3240360" cy="7920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2" name="圆角矩形 11"/>
          <p:cNvSpPr/>
          <p:nvPr/>
        </p:nvSpPr>
        <p:spPr>
          <a:xfrm>
            <a:off x="4284712" y="2916535"/>
            <a:ext cx="3240360" cy="93610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3" name="圆角矩形 12"/>
          <p:cNvSpPr/>
          <p:nvPr/>
        </p:nvSpPr>
        <p:spPr>
          <a:xfrm>
            <a:off x="4261340" y="1637043"/>
            <a:ext cx="3263732" cy="11354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4" name="圆角矩形 13"/>
          <p:cNvSpPr/>
          <p:nvPr/>
        </p:nvSpPr>
        <p:spPr>
          <a:xfrm>
            <a:off x="4212704" y="4932759"/>
            <a:ext cx="2520280" cy="108012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3825" y="972319"/>
            <a:ext cx="4140887"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课程中心</a:t>
            </a:r>
            <a:endParaRPr lang="en-US" altLang="zh-CN" sz="2400" dirty="0" smtClean="0"/>
          </a:p>
          <a:p>
            <a:pPr>
              <a:buNone/>
            </a:pPr>
            <a:r>
              <a:rPr lang="zh-CN" altLang="en-US" sz="2200" dirty="0" smtClean="0">
                <a:solidFill>
                  <a:schemeClr val="tx1"/>
                </a:solidFill>
                <a:latin typeface="+mj-ea"/>
                <a:ea typeface="+mj-ea"/>
              </a:rPr>
              <a:t>简介：</a:t>
            </a:r>
            <a:r>
              <a:rPr lang="zh-CN" altLang="en-US" sz="2200" b="0" dirty="0">
                <a:solidFill>
                  <a:schemeClr val="tx1"/>
                </a:solidFill>
                <a:latin typeface="+mj-ea"/>
                <a:ea typeface="+mj-ea"/>
              </a:rPr>
              <a:t>课程</a:t>
            </a:r>
            <a:r>
              <a:rPr lang="zh-CN" altLang="en-US" sz="2200" b="0" dirty="0" smtClean="0">
                <a:solidFill>
                  <a:schemeClr val="tx1"/>
                </a:solidFill>
                <a:latin typeface="+mj-ea"/>
                <a:ea typeface="+mj-ea"/>
              </a:rPr>
              <a:t>中心是</a:t>
            </a:r>
            <a:r>
              <a:rPr lang="zh-CN" altLang="en-US" sz="2200" b="0" dirty="0">
                <a:solidFill>
                  <a:schemeClr val="tx1"/>
                </a:solidFill>
                <a:latin typeface="+mj-ea"/>
                <a:ea typeface="+mj-ea"/>
              </a:rPr>
              <a:t>网络</a:t>
            </a:r>
            <a:r>
              <a:rPr lang="zh-CN" altLang="en-US" sz="2200" b="0" dirty="0" smtClean="0">
                <a:solidFill>
                  <a:schemeClr val="tx1"/>
                </a:solidFill>
                <a:latin typeface="+mj-ea"/>
                <a:ea typeface="+mj-ea"/>
              </a:rPr>
              <a:t>课程的学习</a:t>
            </a:r>
            <a:r>
              <a:rPr lang="zh-CN" altLang="en-US" sz="2200" b="0" dirty="0">
                <a:solidFill>
                  <a:schemeClr val="tx1"/>
                </a:solidFill>
                <a:latin typeface="+mj-ea"/>
                <a:ea typeface="+mj-ea"/>
              </a:rPr>
              <a:t>入口</a:t>
            </a:r>
            <a:r>
              <a:rPr lang="zh-CN" altLang="en-US" sz="2200" b="0" dirty="0" smtClean="0">
                <a:solidFill>
                  <a:schemeClr val="tx1"/>
                </a:solidFill>
                <a:latin typeface="+mj-ea"/>
                <a:ea typeface="+mj-ea"/>
              </a:rPr>
              <a:t>，包含国内应试、出国留学、应用外语、求职指导等网络课程。课程分类清晰，课程设置合理，教学形式多样。</a:t>
            </a:r>
            <a:endParaRPr lang="en-US" altLang="zh-CN" sz="2200" b="0" dirty="0" smtClean="0">
              <a:solidFill>
                <a:schemeClr val="tx1"/>
              </a:solidFill>
              <a:latin typeface="+mj-ea"/>
              <a:ea typeface="+mj-ea"/>
            </a:endParaRPr>
          </a:p>
          <a:p>
            <a:pPr>
              <a:buNone/>
            </a:pPr>
            <a:endParaRPr lang="en-US" altLang="zh-CN" sz="2200" b="0" dirty="0" smtClean="0">
              <a:solidFill>
                <a:schemeClr val="tx1"/>
              </a:solidFill>
              <a:latin typeface="+mj-ea"/>
              <a:ea typeface="+mj-ea"/>
            </a:endParaRPr>
          </a:p>
          <a:p>
            <a:pPr>
              <a:buNone/>
            </a:pPr>
            <a:r>
              <a:rPr lang="zh-CN" altLang="en-US" sz="2200" dirty="0" smtClean="0">
                <a:solidFill>
                  <a:schemeClr val="tx1"/>
                </a:solidFill>
                <a:latin typeface="+mj-ea"/>
                <a:ea typeface="+mj-ea"/>
              </a:rPr>
              <a:t>作用：</a:t>
            </a:r>
            <a:r>
              <a:rPr lang="zh-CN" altLang="en-US" sz="2200" b="0" dirty="0" smtClean="0">
                <a:solidFill>
                  <a:schemeClr val="tx1"/>
                </a:solidFill>
                <a:latin typeface="+mj-ea"/>
                <a:ea typeface="+mj-ea"/>
              </a:rPr>
              <a:t>清晰合理的课程设置方便您快速定位想要收听的课程；多样化的教学形式可以提高学习兴趣，增强学习效果。</a:t>
            </a:r>
            <a:endParaRPr lang="en-US" altLang="zh-CN" sz="22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4716760" y="1260351"/>
            <a:ext cx="5544616" cy="5016858"/>
          </a:xfrm>
          <a:prstGeom prst="rect">
            <a:avLst/>
          </a:prstGeom>
          <a:noFill/>
          <a:ln w="9525">
            <a:noFill/>
            <a:miter lim="800000"/>
            <a:headEnd/>
            <a:tailEnd/>
          </a:ln>
        </p:spPr>
      </p:pic>
      <p:sp>
        <p:nvSpPr>
          <p:cNvPr id="7" name="圆角矩形标注 6"/>
          <p:cNvSpPr/>
          <p:nvPr/>
        </p:nvSpPr>
        <p:spPr>
          <a:xfrm>
            <a:off x="5868888" y="3924647"/>
            <a:ext cx="3240360" cy="432048"/>
          </a:xfrm>
          <a:prstGeom prst="wedgeRoundRectCallout">
            <a:avLst>
              <a:gd name="adj1" fmla="val -72508"/>
              <a:gd name="adj2" fmla="val -128785"/>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b="1" dirty="0" smtClean="0">
                <a:solidFill>
                  <a:schemeClr val="tx1"/>
                </a:solidFill>
              </a:rPr>
              <a:t>通过“课程分类”快速定位想要收听的课程</a:t>
            </a:r>
            <a:endParaRPr lang="zh-CN" altLang="en-US" sz="1200" b="1" dirty="0">
              <a:solidFill>
                <a:schemeClr val="tx1"/>
              </a:solidFill>
            </a:endParaRPr>
          </a:p>
        </p:txBody>
      </p:sp>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257" y="1001907"/>
            <a:ext cx="4392488"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考试中心</a:t>
            </a:r>
            <a:endParaRPr lang="en-US" altLang="zh-CN" sz="2400" dirty="0" smtClean="0"/>
          </a:p>
          <a:p>
            <a:pPr>
              <a:buNone/>
            </a:pPr>
            <a:endParaRPr lang="en-US" altLang="zh-CN" sz="2400" dirty="0" smtClean="0"/>
          </a:p>
          <a:p>
            <a:pPr>
              <a:buNone/>
            </a:pPr>
            <a:r>
              <a:rPr lang="zh-CN" altLang="en-US" sz="2400" dirty="0" smtClean="0">
                <a:solidFill>
                  <a:schemeClr val="tx1"/>
                </a:solidFill>
                <a:latin typeface="+mj-ea"/>
                <a:ea typeface="+mj-ea"/>
              </a:rPr>
              <a:t>简介：</a:t>
            </a:r>
            <a:r>
              <a:rPr lang="zh-CN" altLang="en-US" sz="2200" b="0" dirty="0" smtClean="0">
                <a:solidFill>
                  <a:schemeClr val="tx1"/>
                </a:solidFill>
                <a:latin typeface="+mj-ea"/>
                <a:ea typeface="+mj-ea"/>
              </a:rPr>
              <a:t>考试中心是在线考试的入口。</a:t>
            </a:r>
            <a:r>
              <a:rPr lang="zh-CN" altLang="zh-CN" sz="2200" b="0" dirty="0" smtClean="0">
                <a:solidFill>
                  <a:schemeClr val="tx1"/>
                </a:solidFill>
                <a:latin typeface="+mj-ea"/>
                <a:ea typeface="+mj-ea"/>
              </a:rPr>
              <a:t>考试中心的试题均由新东方多媒体学习库权威名师，根据考试命题趋势，汇集百万经典题目之精华 ，精心编纂而成，题库覆盖面广，考点全，试题紧扣考试大纲，训练效果明显。</a:t>
            </a:r>
          </a:p>
          <a:p>
            <a:pPr>
              <a:buNone/>
            </a:pPr>
            <a:endParaRPr lang="zh-CN" altLang="zh-CN" sz="2400" b="0" dirty="0" smtClean="0">
              <a:solidFill>
                <a:schemeClr val="tx1"/>
              </a:solidFill>
              <a:latin typeface="+mj-ea"/>
              <a:ea typeface="+mj-ea"/>
            </a:endParaRPr>
          </a:p>
          <a:p>
            <a:pPr>
              <a:buNone/>
            </a:pPr>
            <a:r>
              <a:rPr lang="zh-CN" altLang="en-US" sz="2400" b="0" dirty="0" smtClean="0">
                <a:solidFill>
                  <a:schemeClr val="tx1"/>
                </a:solidFill>
                <a:latin typeface="+mj-ea"/>
                <a:ea typeface="+mj-ea"/>
              </a:rPr>
              <a:t>   </a:t>
            </a:r>
            <a:endParaRPr lang="en-US" altLang="zh-CN" sz="2400" b="0" dirty="0" smtClean="0">
              <a:solidFill>
                <a:schemeClr val="tx1"/>
              </a:solidFill>
              <a:latin typeface="+mj-ea"/>
              <a:ea typeface="+mj-ea"/>
            </a:endParaRPr>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4819885" y="1116335"/>
            <a:ext cx="6341828" cy="2590056"/>
          </a:xfrm>
          <a:prstGeom prst="rect">
            <a:avLst/>
          </a:prstGeom>
          <a:noFill/>
          <a:ln w="9525">
            <a:noFill/>
            <a:miter lim="800000"/>
            <a:headEnd/>
            <a:tailEnd/>
          </a:ln>
        </p:spPr>
      </p:pic>
      <p:sp>
        <p:nvSpPr>
          <p:cNvPr id="7" name="圆角矩形标注 6"/>
          <p:cNvSpPr/>
          <p:nvPr/>
        </p:nvSpPr>
        <p:spPr>
          <a:xfrm>
            <a:off x="6660976" y="2268463"/>
            <a:ext cx="3168352" cy="465252"/>
          </a:xfrm>
          <a:prstGeom prst="wedgeRoundRectCallout">
            <a:avLst>
              <a:gd name="adj1" fmla="val -85228"/>
              <a:gd name="adj2" fmla="val 29936"/>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t>通过“考试分类”快速查找想要参加的考试</a:t>
            </a:r>
            <a:endParaRPr lang="zh-CN" altLang="zh-CN" sz="1200" dirty="0" smtClean="0"/>
          </a:p>
        </p:txBody>
      </p:sp>
      <p:pic>
        <p:nvPicPr>
          <p:cNvPr id="1027" name="Picture 3"/>
          <p:cNvPicPr>
            <a:picLocks noChangeAspect="1" noChangeArrowheads="1"/>
          </p:cNvPicPr>
          <p:nvPr/>
        </p:nvPicPr>
        <p:blipFill>
          <a:blip r:embed="rId3" cstate="print"/>
          <a:srcRect/>
          <a:stretch>
            <a:fillRect/>
          </a:stretch>
        </p:blipFill>
        <p:spPr bwMode="auto">
          <a:xfrm>
            <a:off x="6156920" y="3780631"/>
            <a:ext cx="4752528" cy="3564608"/>
          </a:xfrm>
          <a:prstGeom prst="rect">
            <a:avLst/>
          </a:prstGeom>
          <a:noFill/>
          <a:ln w="9525">
            <a:noFill/>
            <a:miter lim="800000"/>
            <a:headEnd/>
            <a:tailEnd/>
          </a:ln>
        </p:spPr>
      </p:pic>
      <p:sp>
        <p:nvSpPr>
          <p:cNvPr id="9" name="TextBox 8"/>
          <p:cNvSpPr txBox="1"/>
          <p:nvPr/>
        </p:nvSpPr>
        <p:spPr>
          <a:xfrm>
            <a:off x="7093024" y="4788743"/>
            <a:ext cx="2448272" cy="300143"/>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每日更新 各科目单项习题</a:t>
            </a:r>
            <a:endParaRPr lang="zh-CN" altLang="en-US" sz="1300" dirty="0">
              <a:latin typeface="黑体" pitchFamily="49" charset="-122"/>
              <a:ea typeface="黑体" pitchFamily="49" charset="-122"/>
            </a:endParaRPr>
          </a:p>
        </p:txBody>
      </p:sp>
      <p:sp>
        <p:nvSpPr>
          <p:cNvPr id="10" name="TextBox 9"/>
          <p:cNvSpPr txBox="1"/>
          <p:nvPr/>
        </p:nvSpPr>
        <p:spPr>
          <a:xfrm>
            <a:off x="6660976" y="7020991"/>
            <a:ext cx="3240360" cy="300143"/>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每日更新各科目套题（真题</a:t>
            </a:r>
            <a:r>
              <a:rPr lang="en-US" altLang="zh-CN" sz="1300" dirty="0" smtClean="0">
                <a:latin typeface="黑体" pitchFamily="49" charset="-122"/>
                <a:ea typeface="黑体" pitchFamily="49" charset="-122"/>
              </a:rPr>
              <a:t>/</a:t>
            </a:r>
            <a:r>
              <a:rPr lang="zh-CN" altLang="en-US" sz="1300" dirty="0" smtClean="0">
                <a:latin typeface="黑体" pitchFamily="49" charset="-122"/>
                <a:ea typeface="黑体" pitchFamily="49" charset="-122"/>
              </a:rPr>
              <a:t>预测题）</a:t>
            </a:r>
            <a:endParaRPr lang="zh-CN" altLang="en-US" sz="1300" dirty="0">
              <a:latin typeface="黑体" pitchFamily="49" charset="-122"/>
              <a:ea typeface="黑体" pitchFamily="49" charset="-122"/>
            </a:endParaRPr>
          </a:p>
        </p:txBody>
      </p:sp>
      <p:pic>
        <p:nvPicPr>
          <p:cNvPr id="2050" name="Picture 2"/>
          <p:cNvPicPr>
            <a:picLocks noChangeAspect="1" noChangeArrowheads="1"/>
          </p:cNvPicPr>
          <p:nvPr/>
        </p:nvPicPr>
        <p:blipFill>
          <a:blip r:embed="rId4" cstate="print"/>
          <a:srcRect/>
          <a:stretch>
            <a:fillRect/>
          </a:stretch>
        </p:blipFill>
        <p:spPr bwMode="auto">
          <a:xfrm>
            <a:off x="4860226" y="3276575"/>
            <a:ext cx="1296694" cy="4104456"/>
          </a:xfrm>
          <a:prstGeom prst="rect">
            <a:avLst/>
          </a:prstGeom>
          <a:noFill/>
          <a:ln w="9525">
            <a:noFill/>
            <a:miter lim="800000"/>
            <a:headEnd/>
            <a:tailEnd/>
          </a:ln>
        </p:spPr>
      </p:pic>
    </p:spTree>
    <p:extLst>
      <p:ext uri="{BB962C8B-B14F-4D97-AF65-F5344CB8AC3E}">
        <p14:creationId xmlns:p14="http://schemas.microsoft.com/office/powerpoint/2010/main" xmlns=""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2696</TotalTime>
  <Words>3703</Words>
  <Application>Microsoft Office PowerPoint</Application>
  <PresentationFormat>自定义</PresentationFormat>
  <Paragraphs>292</Paragraphs>
  <Slides>28</Slides>
  <Notes>2</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新东方多媒体学习库使用手册 （高校馆）</vt:lpstr>
      <vt:lpstr>幻灯片 2</vt:lpstr>
      <vt:lpstr>一.学习库简介</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张铁铮</dc:creator>
  <cp:lastModifiedBy>lipeipei</cp:lastModifiedBy>
  <cp:revision>378</cp:revision>
  <dcterms:created xsi:type="dcterms:W3CDTF">2012-03-23T00:57:02Z</dcterms:created>
  <dcterms:modified xsi:type="dcterms:W3CDTF">2013-04-08T10:45:46Z</dcterms:modified>
</cp:coreProperties>
</file>